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10CCC-4590-4FED-B11F-763279FE0D8F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B7DA-639B-4BE9-9A2D-60DC97B14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62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F07D-148F-4D65-BC26-DB5C06B36CF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91A50-E567-43D7-80E5-6DC80F4BD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Blood Tests to Identify Babies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</a:t>
            </a:r>
          </a:p>
          <a:p>
            <a:pPr lvl="1"/>
            <a:r>
              <a:rPr lang="en-US" dirty="0" smtClean="0"/>
              <a:t>Is it possible for Michael and Danielle to have a child who has type O blood?  How do you know?</a:t>
            </a:r>
          </a:p>
          <a:p>
            <a:pPr lvl="1"/>
            <a:r>
              <a:rPr lang="en-US" dirty="0" smtClean="0"/>
              <a:t>Michael</a:t>
            </a:r>
          </a:p>
          <a:p>
            <a:pPr lvl="2"/>
            <a:r>
              <a:rPr lang="en-US" dirty="0" smtClean="0"/>
              <a:t>blood type AB</a:t>
            </a:r>
          </a:p>
          <a:p>
            <a:pPr lvl="2"/>
            <a:r>
              <a:rPr lang="en-US" dirty="0" smtClean="0"/>
              <a:t>Genotype 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</a:p>
          <a:p>
            <a:pPr lvl="1"/>
            <a:r>
              <a:rPr lang="en-US" dirty="0" smtClean="0"/>
              <a:t>Danielle</a:t>
            </a:r>
          </a:p>
          <a:p>
            <a:pPr lvl="2"/>
            <a:r>
              <a:rPr lang="en-US" dirty="0" smtClean="0"/>
              <a:t>Blood type O</a:t>
            </a:r>
          </a:p>
          <a:p>
            <a:pPr lvl="2"/>
            <a:r>
              <a:rPr lang="en-US" dirty="0" smtClean="0"/>
              <a:t>Genotype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See </a:t>
            </a:r>
            <a:r>
              <a:rPr lang="en-US" dirty="0" err="1" smtClean="0"/>
              <a:t>punnett</a:t>
            </a:r>
            <a:r>
              <a:rPr lang="en-US" dirty="0" smtClean="0"/>
              <a:t> square on page 4 for a cross between 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 and ii</a:t>
            </a:r>
          </a:p>
          <a:p>
            <a:pPr lvl="2"/>
            <a:r>
              <a:rPr lang="en-US" dirty="0" smtClean="0"/>
              <a:t>Are any offspring possibilities type O (ii)?</a:t>
            </a:r>
          </a:p>
          <a:p>
            <a:r>
              <a:rPr lang="en-US" dirty="0" smtClean="0"/>
              <a:t>Earnest and Denise</a:t>
            </a:r>
          </a:p>
          <a:p>
            <a:pPr lvl="1"/>
            <a:r>
              <a:rPr lang="en-US" dirty="0" smtClean="0"/>
              <a:t>Earnest</a:t>
            </a:r>
          </a:p>
          <a:p>
            <a:pPr lvl="2"/>
            <a:r>
              <a:rPr lang="en-US" dirty="0" smtClean="0"/>
              <a:t>blood type A</a:t>
            </a:r>
          </a:p>
          <a:p>
            <a:pPr lvl="2"/>
            <a:r>
              <a:rPr lang="en-US" dirty="0" smtClean="0"/>
              <a:t>Genotype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/>
              <a:t>i</a:t>
            </a:r>
            <a:endParaRPr lang="en-US" baseline="30000" dirty="0" smtClean="0"/>
          </a:p>
          <a:p>
            <a:pPr lvl="1"/>
            <a:r>
              <a:rPr lang="en-US" dirty="0" smtClean="0"/>
              <a:t>Denise</a:t>
            </a:r>
          </a:p>
          <a:p>
            <a:pPr lvl="2"/>
            <a:r>
              <a:rPr lang="en-US" dirty="0" smtClean="0"/>
              <a:t>Blood type B</a:t>
            </a:r>
          </a:p>
          <a:p>
            <a:pPr lvl="2"/>
            <a:r>
              <a:rPr lang="en-US" dirty="0" smtClean="0"/>
              <a:t>Genotype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B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Punnett</a:t>
            </a:r>
            <a:r>
              <a:rPr lang="en-US" dirty="0" smtClean="0"/>
              <a:t> Square for Earnest and Denise</a:t>
            </a:r>
          </a:p>
          <a:p>
            <a:pPr lvl="1"/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dirty="0" smtClean="0"/>
              <a:t> (Earnest) x </a:t>
            </a:r>
            <a:r>
              <a:rPr lang="en-US" dirty="0" err="1" smtClean="0"/>
              <a:t>I</a:t>
            </a:r>
            <a:r>
              <a:rPr lang="en-US" baseline="30000" dirty="0" err="1" smtClean="0"/>
              <a:t>B</a:t>
            </a:r>
            <a:r>
              <a:rPr lang="en-US" dirty="0" err="1" smtClean="0"/>
              <a:t>i</a:t>
            </a:r>
            <a:r>
              <a:rPr lang="en-US" dirty="0" smtClean="0"/>
              <a:t> (Denise)</a:t>
            </a:r>
          </a:p>
          <a:p>
            <a:pPr lvl="1"/>
            <a:r>
              <a:rPr lang="en-US" dirty="0" smtClean="0"/>
              <a:t>What blood type?</a:t>
            </a:r>
            <a:endParaRPr lang="en-US" dirty="0"/>
          </a:p>
        </p:txBody>
      </p:sp>
      <p:pic>
        <p:nvPicPr>
          <p:cNvPr id="4" name="Picture 3" descr="http://www.hobart.k12.in.us/jkousen/Biology/psquare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62942"/>
            <a:ext cx="3774558" cy="34510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962400" y="3429000"/>
            <a:ext cx="64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cap="none" spc="0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3429000"/>
            <a:ext cx="64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cap="none" spc="0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3429000"/>
            <a:ext cx="64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cap="none" spc="0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22098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baseline="30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34290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baseline="30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48768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baseline="30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656" y="4800600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4876800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1800" y="4876800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00" y="4876800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9000" y="3429000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0400" y="2209800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600200" y="3200400"/>
            <a:ext cx="3429000" cy="1981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3200400"/>
            <a:ext cx="4724400" cy="2057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3200400"/>
            <a:ext cx="25908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19400" y="3200400"/>
            <a:ext cx="37338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watch Mr. Tran’s demonstration</a:t>
            </a:r>
          </a:p>
          <a:p>
            <a:pPr lvl="1"/>
            <a:r>
              <a:rPr lang="en-US" dirty="0" smtClean="0"/>
              <a:t>1) Place a check if you witness no color change (donation was successful)</a:t>
            </a:r>
          </a:p>
          <a:p>
            <a:pPr lvl="1"/>
            <a:r>
              <a:rPr lang="en-US" dirty="0" smtClean="0"/>
              <a:t>2) Place an X if you witness a color change (donation was not successful)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76400"/>
          <a:ext cx="9121142" cy="5181600"/>
        </p:xfrm>
        <a:graphic>
          <a:graphicData uri="http://schemas.openxmlformats.org/drawingml/2006/table">
            <a:tbl>
              <a:tblPr/>
              <a:tblGrid>
                <a:gridCol w="1824038"/>
                <a:gridCol w="1824038"/>
                <a:gridCol w="1824038"/>
                <a:gridCol w="1824038"/>
                <a:gridCol w="1824990"/>
              </a:tblGrid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Arial"/>
                          <a:ea typeface="Times New Roman"/>
                        </a:rPr>
                        <a:t>Recipients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Arial"/>
                          <a:ea typeface="Times New Roman"/>
                        </a:rPr>
                        <a:t>Donors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Arial"/>
                          <a:ea typeface="Times New Roman"/>
                        </a:rPr>
                        <a:t>Type </a:t>
                      </a:r>
                      <a:r>
                        <a:rPr lang="en-US" sz="1500" b="1" dirty="0" smtClean="0">
                          <a:latin typeface="Arial"/>
                          <a:ea typeface="Times New Roman"/>
                        </a:rPr>
                        <a:t>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Times New Roman"/>
                        </a:rPr>
                        <a:t>Type B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Times New Roman"/>
                        </a:rPr>
                        <a:t>Type AB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Times New Roman"/>
                        </a:rPr>
                        <a:t>Type O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Times New Roman"/>
                        </a:rPr>
                        <a:t>Type A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Times New Roman"/>
                        </a:rPr>
                        <a:t>Type B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Times New Roman"/>
                        </a:rPr>
                        <a:t>Type AB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Arial"/>
                          <a:ea typeface="Times New Roman"/>
                        </a:rPr>
                        <a:t>Type O</a:t>
                      </a:r>
                      <a:endParaRPr lang="en-US" sz="1500">
                        <a:latin typeface="Times New Roman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/>
                        <a:ea typeface="Times New Roman"/>
                      </a:endParaRPr>
                    </a:p>
                  </a:txBody>
                  <a:tcPr marL="102870" marR="102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05200"/>
            <a:ext cx="457199" cy="619032"/>
          </a:xfrm>
          <a:prstGeom prst="rect">
            <a:avLst/>
          </a:prstGeom>
          <a:noFill/>
        </p:spPr>
      </p:pic>
      <p:pic>
        <p:nvPicPr>
          <p:cNvPr id="7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343400"/>
            <a:ext cx="457199" cy="619032"/>
          </a:xfrm>
          <a:prstGeom prst="rect">
            <a:avLst/>
          </a:prstGeom>
          <a:noFill/>
        </p:spPr>
      </p:pic>
      <p:pic>
        <p:nvPicPr>
          <p:cNvPr id="8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181600"/>
            <a:ext cx="457199" cy="619032"/>
          </a:xfrm>
          <a:prstGeom prst="rect">
            <a:avLst/>
          </a:prstGeom>
          <a:noFill/>
        </p:spPr>
      </p:pic>
      <p:pic>
        <p:nvPicPr>
          <p:cNvPr id="9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505200"/>
            <a:ext cx="457199" cy="619032"/>
          </a:xfrm>
          <a:prstGeom prst="rect">
            <a:avLst/>
          </a:prstGeom>
          <a:noFill/>
        </p:spPr>
      </p:pic>
      <p:pic>
        <p:nvPicPr>
          <p:cNvPr id="10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343400"/>
            <a:ext cx="457199" cy="619032"/>
          </a:xfrm>
          <a:prstGeom prst="rect">
            <a:avLst/>
          </a:prstGeom>
          <a:noFill/>
        </p:spPr>
      </p:pic>
      <p:pic>
        <p:nvPicPr>
          <p:cNvPr id="11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457199" cy="619032"/>
          </a:xfrm>
          <a:prstGeom prst="rect">
            <a:avLst/>
          </a:prstGeom>
          <a:noFill/>
        </p:spPr>
      </p:pic>
      <p:pic>
        <p:nvPicPr>
          <p:cNvPr id="12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019800"/>
            <a:ext cx="457199" cy="619032"/>
          </a:xfrm>
          <a:prstGeom prst="rect">
            <a:avLst/>
          </a:prstGeom>
          <a:noFill/>
        </p:spPr>
      </p:pic>
      <p:pic>
        <p:nvPicPr>
          <p:cNvPr id="13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6019800"/>
            <a:ext cx="457199" cy="619032"/>
          </a:xfrm>
          <a:prstGeom prst="rect">
            <a:avLst/>
          </a:prstGeom>
          <a:noFill/>
        </p:spPr>
      </p:pic>
      <p:pic>
        <p:nvPicPr>
          <p:cNvPr id="14" name="Picture 2" descr="http://www.photo-dictionary.com/photofiles/list/7432/9974check_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019800"/>
            <a:ext cx="457199" cy="619032"/>
          </a:xfrm>
          <a:prstGeom prst="rect">
            <a:avLst/>
          </a:prstGeom>
          <a:noFill/>
        </p:spPr>
      </p:pic>
      <p:pic>
        <p:nvPicPr>
          <p:cNvPr id="1030" name="Picture 6" descr="http://3.bp.blogspot.com/-uYMt3ikKvK4/TnuUAepJI0I/AAAAAAAAFcE/mfmkJu0Vyj0/s200/X+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343400"/>
            <a:ext cx="609600" cy="609600"/>
          </a:xfrm>
          <a:prstGeom prst="rect">
            <a:avLst/>
          </a:prstGeom>
          <a:noFill/>
        </p:spPr>
      </p:pic>
      <p:pic>
        <p:nvPicPr>
          <p:cNvPr id="17" name="Picture 6" descr="http://3.bp.blogspot.com/-uYMt3ikKvK4/TnuUAepJI0I/AAAAAAAAFcE/mfmkJu0Vyj0/s200/X+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181600"/>
            <a:ext cx="609600" cy="609600"/>
          </a:xfrm>
          <a:prstGeom prst="rect">
            <a:avLst/>
          </a:prstGeom>
          <a:noFill/>
        </p:spPr>
      </p:pic>
      <p:pic>
        <p:nvPicPr>
          <p:cNvPr id="18" name="Picture 6" descr="http://3.bp.blogspot.com/-uYMt3ikKvK4/TnuUAepJI0I/AAAAAAAAFcE/mfmkJu0Vyj0/s200/X+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257800"/>
            <a:ext cx="609600" cy="609600"/>
          </a:xfrm>
          <a:prstGeom prst="rect">
            <a:avLst/>
          </a:prstGeom>
          <a:noFill/>
        </p:spPr>
      </p:pic>
      <p:pic>
        <p:nvPicPr>
          <p:cNvPr id="19" name="Picture 6" descr="http://3.bp.blogspot.com/-uYMt3ikKvK4/TnuUAepJI0I/AAAAAAAAFcE/mfmkJu0Vyj0/s200/X+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505200"/>
            <a:ext cx="609600" cy="609600"/>
          </a:xfrm>
          <a:prstGeom prst="rect">
            <a:avLst/>
          </a:prstGeom>
          <a:noFill/>
        </p:spPr>
      </p:pic>
      <p:pic>
        <p:nvPicPr>
          <p:cNvPr id="20" name="Picture 6" descr="http://3.bp.blogspot.com/-uYMt3ikKvK4/TnuUAepJI0I/AAAAAAAAFcE/mfmkJu0Vyj0/s200/X+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3505200"/>
            <a:ext cx="609600" cy="609600"/>
          </a:xfrm>
          <a:prstGeom prst="rect">
            <a:avLst/>
          </a:prstGeom>
          <a:noFill/>
        </p:spPr>
      </p:pic>
      <p:pic>
        <p:nvPicPr>
          <p:cNvPr id="21" name="Picture 6" descr="http://3.bp.blogspot.com/-uYMt3ikKvK4/TnuUAepJI0I/AAAAAAAAFcE/mfmkJu0Vyj0/s200/X+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4419600"/>
            <a:ext cx="609600" cy="609600"/>
          </a:xfrm>
          <a:prstGeom prst="rect">
            <a:avLst/>
          </a:prstGeom>
          <a:noFill/>
        </p:spPr>
      </p:pic>
      <p:pic>
        <p:nvPicPr>
          <p:cNvPr id="22" name="Picture 6" descr="http://3.bp.blogspot.com/-uYMt3ikKvK4/TnuUAepJI0I/AAAAAAAAFcE/mfmkJu0Vyj0/s200/X+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2578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Donors and 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donor</a:t>
            </a:r>
          </a:p>
          <a:p>
            <a:pPr lvl="1"/>
            <a:r>
              <a:rPr lang="en-US" dirty="0" smtClean="0"/>
              <a:t>Type O blood</a:t>
            </a:r>
          </a:p>
          <a:p>
            <a:pPr lvl="1"/>
            <a:r>
              <a:rPr lang="en-US" dirty="0" smtClean="0"/>
              <a:t>Can donate to any other blood type</a:t>
            </a:r>
          </a:p>
          <a:p>
            <a:r>
              <a:rPr lang="en-US" dirty="0" smtClean="0"/>
              <a:t>Universal recipient</a:t>
            </a:r>
          </a:p>
          <a:p>
            <a:pPr lvl="1"/>
            <a:r>
              <a:rPr lang="en-US" dirty="0" smtClean="0"/>
              <a:t>Type AB blood</a:t>
            </a:r>
          </a:p>
          <a:p>
            <a:pPr lvl="1"/>
            <a:r>
              <a:rPr lang="en-US" dirty="0" smtClean="0"/>
              <a:t>Can receive blood from any other blood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Red Cross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697" t="9375" r="33821" b="50019"/>
          <a:stretch>
            <a:fillRect/>
          </a:stretch>
        </p:blipFill>
        <p:spPr bwMode="auto">
          <a:xfrm>
            <a:off x="0" y="1066800"/>
            <a:ext cx="91326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Antigens and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Antigens</a:t>
            </a:r>
          </a:p>
          <a:p>
            <a:pPr lvl="1"/>
            <a:r>
              <a:rPr lang="en-US" dirty="0" smtClean="0"/>
              <a:t>Carbohydrates (sugars) that signal antibodies</a:t>
            </a:r>
          </a:p>
          <a:p>
            <a:r>
              <a:rPr lang="en-US" b="1" dirty="0" smtClean="0"/>
              <a:t>Antibodies</a:t>
            </a:r>
          </a:p>
          <a:p>
            <a:pPr lvl="1"/>
            <a:r>
              <a:rPr lang="en-US" dirty="0" smtClean="0"/>
              <a:t>Destroy </a:t>
            </a:r>
            <a:r>
              <a:rPr lang="en-US" b="1" dirty="0" smtClean="0"/>
              <a:t>foreign</a:t>
            </a:r>
            <a:r>
              <a:rPr lang="en-US" dirty="0" smtClean="0"/>
              <a:t> particles</a:t>
            </a:r>
          </a:p>
          <a:p>
            <a:endParaRPr lang="en-US" dirty="0"/>
          </a:p>
          <a:p>
            <a:r>
              <a:rPr lang="en-US" dirty="0" smtClean="0"/>
              <a:t>Your body will produces antibodies to destroy any </a:t>
            </a:r>
            <a:r>
              <a:rPr lang="en-US" b="1" dirty="0" smtClean="0"/>
              <a:t>foreign</a:t>
            </a:r>
            <a:r>
              <a:rPr lang="en-US" dirty="0" smtClean="0"/>
              <a:t> particles, but will </a:t>
            </a:r>
            <a:r>
              <a:rPr lang="en-US" b="1" dirty="0" smtClean="0"/>
              <a:t>not</a:t>
            </a:r>
            <a:r>
              <a:rPr lang="en-US" dirty="0" smtClean="0"/>
              <a:t> produces antibodies to destroy antigens you </a:t>
            </a:r>
            <a:r>
              <a:rPr lang="en-US" b="1" dirty="0" smtClean="0"/>
              <a:t>normally have</a:t>
            </a:r>
          </a:p>
          <a:p>
            <a:pPr lvl="1"/>
            <a:r>
              <a:rPr lang="en-US" dirty="0" smtClean="0"/>
              <a:t>Ex. </a:t>
            </a:r>
            <a:r>
              <a:rPr lang="en-US" b="1" dirty="0" smtClean="0"/>
              <a:t>Type A blood </a:t>
            </a:r>
            <a:r>
              <a:rPr lang="en-US" dirty="0" smtClean="0"/>
              <a:t>types have </a:t>
            </a:r>
            <a:r>
              <a:rPr lang="en-US" b="1" dirty="0" smtClean="0"/>
              <a:t>type A antigens</a:t>
            </a:r>
          </a:p>
          <a:p>
            <a:pPr lvl="1"/>
            <a:r>
              <a:rPr lang="en-US" dirty="0" smtClean="0"/>
              <a:t>The body will produce </a:t>
            </a:r>
            <a:r>
              <a:rPr lang="en-US" b="1" dirty="0" smtClean="0"/>
              <a:t>anti-B antibodies </a:t>
            </a:r>
            <a:r>
              <a:rPr lang="en-US" dirty="0" smtClean="0"/>
              <a:t>but will </a:t>
            </a:r>
            <a:r>
              <a:rPr lang="en-US" b="1" dirty="0" smtClean="0"/>
              <a:t>not</a:t>
            </a:r>
            <a:r>
              <a:rPr lang="en-US" dirty="0" smtClean="0"/>
              <a:t> produce </a:t>
            </a:r>
            <a:r>
              <a:rPr lang="en-US" b="1" dirty="0" smtClean="0"/>
              <a:t>anti-A antibodies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of Blood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 I</a:t>
            </a:r>
            <a:r>
              <a:rPr lang="en-US" baseline="30000" dirty="0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i</a:t>
            </a:r>
            <a:r>
              <a:rPr lang="en-US" dirty="0" smtClean="0"/>
              <a:t> are the three possible copies of </a:t>
            </a:r>
            <a:r>
              <a:rPr lang="en-US" dirty="0" smtClean="0"/>
              <a:t>genes (alleles)</a:t>
            </a:r>
            <a:endParaRPr lang="en-US" baseline="-25000" dirty="0"/>
          </a:p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 allele will give A antigen (anti-B antibodies)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 allele will give B antigen (anti-A antibodies)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allele will give no antigens (anti-A and anti-B antibodies)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- type A (homozygous for A antigen)</a:t>
            </a:r>
          </a:p>
          <a:p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dirty="0" smtClean="0"/>
              <a:t> – type A (A antigen and no B antigen)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- type B (homozygous for B antigen)</a:t>
            </a:r>
          </a:p>
          <a:p>
            <a:r>
              <a:rPr lang="en-US" dirty="0" err="1" smtClean="0"/>
              <a:t>I</a:t>
            </a:r>
            <a:r>
              <a:rPr lang="en-US" baseline="30000" dirty="0" err="1" smtClean="0"/>
              <a:t>B</a:t>
            </a:r>
            <a:r>
              <a:rPr lang="en-US" dirty="0" err="1" smtClean="0"/>
              <a:t>i</a:t>
            </a:r>
            <a:r>
              <a:rPr lang="en-US" dirty="0" smtClean="0"/>
              <a:t>- type B (B antigen and no A antigen)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- type AB (A antigen and B antigen)</a:t>
            </a:r>
          </a:p>
          <a:p>
            <a:pPr lvl="1"/>
            <a:r>
              <a:rPr lang="en-US" dirty="0" err="1" smtClean="0"/>
              <a:t>Codominance</a:t>
            </a:r>
            <a:endParaRPr lang="en-US" dirty="0" smtClean="0"/>
          </a:p>
          <a:p>
            <a:pPr lvl="1"/>
            <a:r>
              <a:rPr lang="en-US" dirty="0" smtClean="0"/>
              <a:t>Both A and B antigens are expressed (neither is “dominant”; both are “strong”)</a:t>
            </a:r>
          </a:p>
          <a:p>
            <a:r>
              <a:rPr lang="en-US" dirty="0" smtClean="0"/>
              <a:t>ii- type o (No antigens at all)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</a:t>
            </a:r>
          </a:p>
          <a:p>
            <a:pPr lvl="1"/>
            <a:r>
              <a:rPr lang="en-US" dirty="0" smtClean="0"/>
              <a:t>In a heterozygous person (</a:t>
            </a:r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dirty="0" smtClean="0"/>
              <a:t>), which allele is dominant, I</a:t>
            </a:r>
            <a:r>
              <a:rPr lang="en-US" baseline="30000" dirty="0" smtClean="0"/>
              <a:t>A</a:t>
            </a:r>
            <a:r>
              <a:rPr lang="en-US" dirty="0" smtClean="0"/>
              <a:t> or </a:t>
            </a:r>
            <a:r>
              <a:rPr lang="en-US" dirty="0" err="1" smtClean="0"/>
              <a:t>i</a:t>
            </a:r>
            <a:r>
              <a:rPr lang="en-US" dirty="0" smtClean="0"/>
              <a:t>?  Explain your reasoning</a:t>
            </a:r>
          </a:p>
          <a:p>
            <a:pPr lvl="2"/>
            <a:r>
              <a:rPr lang="en-US" dirty="0" smtClean="0"/>
              <a:t>Which blood type is someone with </a:t>
            </a:r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antigen (sugar) is present in someone with </a:t>
            </a:r>
            <a:r>
              <a:rPr lang="en-US" dirty="0" err="1" smtClean="0"/>
              <a:t>I</a:t>
            </a:r>
            <a:r>
              <a:rPr lang="en-US" baseline="30000" dirty="0" err="1" smtClean="0"/>
              <a:t>A</a:t>
            </a:r>
            <a:r>
              <a:rPr lang="en-US" dirty="0" err="1" smtClean="0"/>
              <a:t>i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(type A, type B, or none)</a:t>
            </a:r>
          </a:p>
          <a:p>
            <a:pPr lvl="1"/>
            <a:r>
              <a:rPr lang="en-US" dirty="0" smtClean="0"/>
              <a:t>Which genotype displays a phenotype that is </a:t>
            </a:r>
            <a:r>
              <a:rPr lang="en-US" dirty="0" err="1" smtClean="0"/>
              <a:t>codominant</a:t>
            </a:r>
            <a:endParaRPr lang="en-US" dirty="0" smtClean="0"/>
          </a:p>
          <a:p>
            <a:pPr lvl="2"/>
            <a:r>
              <a:rPr lang="en-US" dirty="0" err="1" smtClean="0"/>
              <a:t>Codominant</a:t>
            </a:r>
            <a:r>
              <a:rPr lang="en-US" dirty="0" smtClean="0"/>
              <a:t>- both alleles will be expressed</a:t>
            </a:r>
          </a:p>
          <a:p>
            <a:pPr lvl="3"/>
            <a:r>
              <a:rPr lang="en-US" dirty="0" smtClean="0"/>
              <a:t>Which genotype expresses both type A and type B antigen?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477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Using Blood Tests to Identify Babies</vt:lpstr>
      <vt:lpstr>Demonstration</vt:lpstr>
      <vt:lpstr>Data</vt:lpstr>
      <vt:lpstr>Universal Donors and Recipients</vt:lpstr>
      <vt:lpstr>American Red Cross Statistics</vt:lpstr>
      <vt:lpstr>Antigens and Antibodies</vt:lpstr>
      <vt:lpstr>Genetics of Blood Type</vt:lpstr>
      <vt:lpstr>Phenotypes</vt:lpstr>
      <vt:lpstr>Analysis Questions</vt:lpstr>
      <vt:lpstr>Analysis Questions</vt:lpstr>
      <vt:lpstr>Analysis Questions</vt:lpstr>
      <vt:lpstr>Analysis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dtran</dc:creator>
  <cp:lastModifiedBy>dtran</cp:lastModifiedBy>
  <cp:revision>18</cp:revision>
  <dcterms:created xsi:type="dcterms:W3CDTF">2013-05-13T19:52:42Z</dcterms:created>
  <dcterms:modified xsi:type="dcterms:W3CDTF">2015-04-17T13:12:17Z</dcterms:modified>
</cp:coreProperties>
</file>