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5" r:id="rId3"/>
    <p:sldId id="266" r:id="rId4"/>
    <p:sldId id="267" r:id="rId5"/>
    <p:sldId id="268" r:id="rId6"/>
    <p:sldId id="271" r:id="rId7"/>
    <p:sldId id="272" r:id="rId8"/>
    <p:sldId id="259" r:id="rId9"/>
    <p:sldId id="260" r:id="rId10"/>
    <p:sldId id="261" r:id="rId11"/>
    <p:sldId id="264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E3E14-7F5F-45EA-910A-EFC691E0A7AE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5D167-C8B5-47CC-B73E-4BCD264DB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4EA2-D4ED-4532-B5F7-0F3767DEE90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4EA2-D4ED-4532-B5F7-0F3767DEE90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0367C-D1BD-4AB3-B693-1812DAD26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 Types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Hemolytic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t0.gstatic.com/images?q=tbn:ANd9GcTvlEXVb2VKz3RZ1bIHRD6VOjN-3MNErrpYLtZeGB393zgiBN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2053"/>
            <a:ext cx="7162800" cy="5735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Mother takes a shot of </a:t>
            </a:r>
            <a:r>
              <a:rPr lang="en-US" dirty="0" err="1" smtClean="0"/>
              <a:t>Rh</a:t>
            </a:r>
            <a:r>
              <a:rPr lang="en-US" dirty="0" smtClean="0"/>
              <a:t> immunoglobulin also known as </a:t>
            </a:r>
            <a:r>
              <a:rPr lang="en-US" dirty="0" err="1" smtClean="0"/>
              <a:t>RhoGAM</a:t>
            </a:r>
            <a:endParaRPr lang="en-US" dirty="0" smtClean="0"/>
          </a:p>
          <a:p>
            <a:pPr lvl="1"/>
            <a:r>
              <a:rPr lang="en-US" dirty="0" smtClean="0"/>
              <a:t>Prevents mom’s anti-</a:t>
            </a:r>
            <a:r>
              <a:rPr lang="en-US" dirty="0" err="1" smtClean="0"/>
              <a:t>Rh</a:t>
            </a:r>
            <a:r>
              <a:rPr lang="en-US" dirty="0" smtClean="0"/>
              <a:t> antibodies from “attacking” the </a:t>
            </a:r>
            <a:r>
              <a:rPr lang="en-US" dirty="0" err="1" smtClean="0"/>
              <a:t>Rh</a:t>
            </a:r>
            <a:r>
              <a:rPr lang="en-US" dirty="0" smtClean="0"/>
              <a:t> positive blood of the baby</a:t>
            </a:r>
          </a:p>
          <a:p>
            <a:r>
              <a:rPr lang="en-US" dirty="0" smtClean="0"/>
              <a:t>Taken around the 28</a:t>
            </a:r>
            <a:r>
              <a:rPr lang="en-US" baseline="30000" dirty="0" smtClean="0"/>
              <a:t>th</a:t>
            </a:r>
            <a:r>
              <a:rPr lang="en-US" dirty="0" smtClean="0"/>
              <a:t> week of pregnancy, then again after birth if the child is </a:t>
            </a:r>
            <a:r>
              <a:rPr lang="en-US" dirty="0" err="1" smtClean="0"/>
              <a:t>Rh</a:t>
            </a:r>
            <a:r>
              <a:rPr lang="en-US" dirty="0" smtClean="0"/>
              <a:t> (+)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Red Cross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8697" t="9375" r="33821" b="50019"/>
          <a:stretch>
            <a:fillRect/>
          </a:stretch>
        </p:blipFill>
        <p:spPr bwMode="auto">
          <a:xfrm>
            <a:off x="0" y="1066800"/>
            <a:ext cx="91326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Antigens and 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Antigens</a:t>
            </a:r>
          </a:p>
          <a:p>
            <a:pPr lvl="1"/>
            <a:r>
              <a:rPr lang="en-US" dirty="0" smtClean="0"/>
              <a:t>Carbohydrates (sugars) that signal </a:t>
            </a:r>
            <a:r>
              <a:rPr lang="en-US" dirty="0" smtClean="0"/>
              <a:t>antibodies</a:t>
            </a:r>
          </a:p>
          <a:p>
            <a:pPr lvl="1"/>
            <a:r>
              <a:rPr lang="en-US" dirty="0" smtClean="0"/>
              <a:t>Illustrated with the colored shapes</a:t>
            </a:r>
          </a:p>
          <a:p>
            <a:pPr lvl="2"/>
            <a:r>
              <a:rPr lang="en-US" dirty="0" smtClean="0"/>
              <a:t>Ex. Yellow triangle = A antigen, Blue Circle = B Antigen, Brown Square = </a:t>
            </a:r>
            <a:r>
              <a:rPr lang="en-US" dirty="0" err="1" smtClean="0"/>
              <a:t>Rh</a:t>
            </a:r>
            <a:r>
              <a:rPr lang="en-US" dirty="0" smtClean="0"/>
              <a:t> Antigen</a:t>
            </a:r>
            <a:endParaRPr lang="en-US" dirty="0" smtClean="0"/>
          </a:p>
          <a:p>
            <a:r>
              <a:rPr lang="en-US" b="1" dirty="0" smtClean="0"/>
              <a:t>Antibodies</a:t>
            </a:r>
          </a:p>
          <a:p>
            <a:pPr lvl="1"/>
            <a:r>
              <a:rPr lang="en-US" dirty="0" smtClean="0"/>
              <a:t>Destroy </a:t>
            </a:r>
            <a:r>
              <a:rPr lang="en-US" b="1" dirty="0" smtClean="0"/>
              <a:t>foreign</a:t>
            </a:r>
            <a:r>
              <a:rPr lang="en-US" dirty="0" smtClean="0"/>
              <a:t> </a:t>
            </a:r>
            <a:r>
              <a:rPr lang="en-US" dirty="0" smtClean="0"/>
              <a:t>particles (ex.  Anti-A antibody destroys cells that possess any A antigen (yellow triangle)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Your body will </a:t>
            </a:r>
            <a:r>
              <a:rPr lang="en-US" dirty="0" smtClean="0"/>
              <a:t>produce </a:t>
            </a:r>
            <a:r>
              <a:rPr lang="en-US" dirty="0" smtClean="0"/>
              <a:t>antibodies to destroy any </a:t>
            </a:r>
            <a:r>
              <a:rPr lang="en-US" b="1" dirty="0" smtClean="0"/>
              <a:t>foreign</a:t>
            </a:r>
            <a:r>
              <a:rPr lang="en-US" dirty="0" smtClean="0"/>
              <a:t> particles, but will </a:t>
            </a:r>
            <a:r>
              <a:rPr lang="en-US" b="1" dirty="0" smtClean="0"/>
              <a:t>not</a:t>
            </a:r>
            <a:r>
              <a:rPr lang="en-US" dirty="0" smtClean="0"/>
              <a:t> produces antibodies to destroy antigens you </a:t>
            </a:r>
            <a:r>
              <a:rPr lang="en-US" b="1" dirty="0" smtClean="0"/>
              <a:t>normally have</a:t>
            </a:r>
          </a:p>
          <a:p>
            <a:pPr lvl="1"/>
            <a:r>
              <a:rPr lang="en-US" dirty="0" smtClean="0"/>
              <a:t>Ex. </a:t>
            </a:r>
            <a:r>
              <a:rPr lang="en-US" b="1" dirty="0" smtClean="0"/>
              <a:t>Type A blood </a:t>
            </a:r>
            <a:r>
              <a:rPr lang="en-US" dirty="0" smtClean="0"/>
              <a:t>types have </a:t>
            </a:r>
            <a:r>
              <a:rPr lang="en-US" b="1" dirty="0" smtClean="0"/>
              <a:t>type A antigens</a:t>
            </a:r>
          </a:p>
          <a:p>
            <a:pPr lvl="1"/>
            <a:r>
              <a:rPr lang="en-US" dirty="0" smtClean="0"/>
              <a:t>The body will produce </a:t>
            </a:r>
            <a:r>
              <a:rPr lang="en-US" b="1" dirty="0" smtClean="0"/>
              <a:t>anti-B antibodies </a:t>
            </a:r>
            <a:r>
              <a:rPr lang="en-US" dirty="0" smtClean="0"/>
              <a:t>but will </a:t>
            </a:r>
            <a:r>
              <a:rPr lang="en-US" b="1" dirty="0" smtClean="0"/>
              <a:t>not</a:t>
            </a:r>
            <a:r>
              <a:rPr lang="en-US" dirty="0" smtClean="0"/>
              <a:t> produce </a:t>
            </a:r>
            <a:r>
              <a:rPr lang="en-US" b="1" dirty="0" smtClean="0"/>
              <a:t>anti-A antibodies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Genetics of Blood </a:t>
            </a:r>
            <a:r>
              <a:rPr lang="en-US" dirty="0" smtClean="0"/>
              <a:t>Type- ABO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30000" dirty="0" smtClean="0"/>
              <a:t>A</a:t>
            </a:r>
            <a:r>
              <a:rPr lang="en-US" dirty="0" smtClean="0"/>
              <a:t> I</a:t>
            </a:r>
            <a:r>
              <a:rPr lang="en-US" baseline="30000" dirty="0" smtClean="0"/>
              <a:t>B</a:t>
            </a:r>
            <a:r>
              <a:rPr lang="en-US" dirty="0" smtClean="0"/>
              <a:t> and </a:t>
            </a:r>
            <a:r>
              <a:rPr lang="en-US" dirty="0" err="1" smtClean="0"/>
              <a:t>i</a:t>
            </a:r>
            <a:r>
              <a:rPr lang="en-US" dirty="0" smtClean="0"/>
              <a:t> are the three possible copies of genes (alleles)</a:t>
            </a:r>
            <a:endParaRPr lang="en-US" baseline="-25000" dirty="0"/>
          </a:p>
          <a:p>
            <a:r>
              <a:rPr lang="en-US" dirty="0" smtClean="0"/>
              <a:t>I</a:t>
            </a:r>
            <a:r>
              <a:rPr lang="en-US" baseline="30000" dirty="0" smtClean="0"/>
              <a:t>A</a:t>
            </a:r>
            <a:r>
              <a:rPr lang="en-US" dirty="0" smtClean="0"/>
              <a:t> allele will give A antigen (anti-B antibodies)</a:t>
            </a:r>
          </a:p>
          <a:p>
            <a:r>
              <a:rPr lang="en-US" dirty="0" smtClean="0"/>
              <a:t>I</a:t>
            </a:r>
            <a:r>
              <a:rPr lang="en-US" baseline="30000" dirty="0" smtClean="0"/>
              <a:t>B</a:t>
            </a:r>
            <a:r>
              <a:rPr lang="en-US" dirty="0" smtClean="0"/>
              <a:t> allele will give B antigen (anti-A antibodies)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allele will give no antigens (anti-A and anti-B antibodies)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Phenotypes ABO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</a:t>
            </a:r>
            <a:r>
              <a:rPr lang="en-US" baseline="30000" dirty="0" smtClean="0"/>
              <a:t>A</a:t>
            </a:r>
            <a:r>
              <a:rPr lang="en-US" dirty="0" smtClean="0"/>
              <a:t>I</a:t>
            </a:r>
            <a:r>
              <a:rPr lang="en-US" baseline="30000" dirty="0" smtClean="0"/>
              <a:t>A</a:t>
            </a:r>
            <a:r>
              <a:rPr lang="en-US" dirty="0" smtClean="0"/>
              <a:t>- type A (homozygous for A antigen)</a:t>
            </a:r>
          </a:p>
          <a:p>
            <a:r>
              <a:rPr lang="en-US" dirty="0" err="1" smtClean="0"/>
              <a:t>I</a:t>
            </a:r>
            <a:r>
              <a:rPr lang="en-US" baseline="30000" dirty="0" err="1" smtClean="0"/>
              <a:t>A</a:t>
            </a:r>
            <a:r>
              <a:rPr lang="en-US" dirty="0" err="1" smtClean="0"/>
              <a:t>i</a:t>
            </a:r>
            <a:r>
              <a:rPr lang="en-US" dirty="0" smtClean="0"/>
              <a:t> – type A (A antigen and no B antigen)</a:t>
            </a:r>
          </a:p>
          <a:p>
            <a:r>
              <a:rPr lang="en-US" dirty="0" smtClean="0"/>
              <a:t>I</a:t>
            </a:r>
            <a:r>
              <a:rPr lang="en-US" baseline="30000" dirty="0" smtClean="0"/>
              <a:t>B</a:t>
            </a:r>
            <a:r>
              <a:rPr lang="en-US" dirty="0" smtClean="0"/>
              <a:t>I</a:t>
            </a:r>
            <a:r>
              <a:rPr lang="en-US" baseline="30000" dirty="0" smtClean="0"/>
              <a:t>B</a:t>
            </a:r>
            <a:r>
              <a:rPr lang="en-US" dirty="0" smtClean="0"/>
              <a:t>- type B (homozygous for B antigen)</a:t>
            </a:r>
          </a:p>
          <a:p>
            <a:r>
              <a:rPr lang="en-US" dirty="0" err="1" smtClean="0"/>
              <a:t>I</a:t>
            </a:r>
            <a:r>
              <a:rPr lang="en-US" baseline="30000" dirty="0" err="1" smtClean="0"/>
              <a:t>B</a:t>
            </a:r>
            <a:r>
              <a:rPr lang="en-US" dirty="0" err="1" smtClean="0"/>
              <a:t>i</a:t>
            </a:r>
            <a:r>
              <a:rPr lang="en-US" dirty="0" smtClean="0"/>
              <a:t>- type B (B antigen and no A antigen)</a:t>
            </a:r>
          </a:p>
          <a:p>
            <a:r>
              <a:rPr lang="en-US" dirty="0" smtClean="0"/>
              <a:t>I</a:t>
            </a:r>
            <a:r>
              <a:rPr lang="en-US" baseline="30000" dirty="0" smtClean="0"/>
              <a:t>A</a:t>
            </a:r>
            <a:r>
              <a:rPr lang="en-US" dirty="0" smtClean="0"/>
              <a:t>I</a:t>
            </a:r>
            <a:r>
              <a:rPr lang="en-US" baseline="30000" dirty="0" smtClean="0"/>
              <a:t>B</a:t>
            </a:r>
            <a:r>
              <a:rPr lang="en-US" dirty="0" smtClean="0"/>
              <a:t>- type AB (A antigen and B antigen)</a:t>
            </a:r>
          </a:p>
          <a:p>
            <a:pPr lvl="1"/>
            <a:r>
              <a:rPr lang="en-US" dirty="0" err="1" smtClean="0"/>
              <a:t>Codominance</a:t>
            </a:r>
            <a:endParaRPr lang="en-US" dirty="0" smtClean="0"/>
          </a:p>
          <a:p>
            <a:pPr lvl="1"/>
            <a:r>
              <a:rPr lang="en-US" dirty="0" smtClean="0"/>
              <a:t>Both A and B antigens are expressed (neither is “dominant”; both are “strong”)</a:t>
            </a:r>
          </a:p>
          <a:p>
            <a:r>
              <a:rPr lang="en-US" dirty="0" smtClean="0"/>
              <a:t>ii- type o (No antigens at all)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Rh</a:t>
            </a:r>
            <a:r>
              <a:rPr lang="en-US" dirty="0" smtClean="0"/>
              <a:t>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 comes from experiments done on the Rhesus Monkey</a:t>
            </a:r>
          </a:p>
          <a:p>
            <a:r>
              <a:rPr lang="en-US" dirty="0" smtClean="0"/>
              <a:t>RH Factor is another way for scientists to categorize blood (blood types)</a:t>
            </a:r>
          </a:p>
          <a:p>
            <a:r>
              <a:rPr lang="en-US" dirty="0" smtClean="0"/>
              <a:t>Possible phenotypes:</a:t>
            </a:r>
          </a:p>
          <a:p>
            <a:pPr lvl="1"/>
            <a:r>
              <a:rPr lang="en-US" dirty="0" smtClean="0"/>
              <a:t>RH factor</a:t>
            </a:r>
          </a:p>
          <a:p>
            <a:pPr lvl="2"/>
            <a:r>
              <a:rPr lang="en-US" dirty="0" smtClean="0"/>
              <a:t>Have it (RH positive; +)</a:t>
            </a:r>
          </a:p>
          <a:p>
            <a:pPr lvl="2"/>
            <a:r>
              <a:rPr lang="en-US" dirty="0" smtClean="0"/>
              <a:t>Don’t have it (RH negative; 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Antigen/Antibody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 antigen</a:t>
            </a:r>
          </a:p>
          <a:p>
            <a:pPr lvl="1"/>
            <a:r>
              <a:rPr lang="en-US" dirty="0" smtClean="0"/>
              <a:t>RH</a:t>
            </a:r>
            <a:r>
              <a:rPr lang="en-US" baseline="30000" dirty="0" smtClean="0"/>
              <a:t>+ </a:t>
            </a:r>
            <a:r>
              <a:rPr lang="en-US" dirty="0" smtClean="0"/>
              <a:t>Means you have RH </a:t>
            </a:r>
            <a:r>
              <a:rPr lang="en-US" dirty="0" smtClean="0"/>
              <a:t>Antigen (brown square)</a:t>
            </a:r>
            <a:endParaRPr lang="en-US" dirty="0" smtClean="0"/>
          </a:p>
          <a:p>
            <a:pPr lvl="1"/>
            <a:r>
              <a:rPr lang="en-US" dirty="0" smtClean="0"/>
              <a:t>RH</a:t>
            </a:r>
            <a:r>
              <a:rPr lang="en-US" baseline="30000" dirty="0"/>
              <a:t>-</a:t>
            </a:r>
            <a:r>
              <a:rPr lang="en-US" dirty="0" smtClean="0"/>
              <a:t> Means you do not have RH Antigen</a:t>
            </a:r>
          </a:p>
          <a:p>
            <a:r>
              <a:rPr lang="en-US" dirty="0" smtClean="0"/>
              <a:t>RH Antibodies</a:t>
            </a:r>
          </a:p>
          <a:p>
            <a:pPr lvl="1"/>
            <a:r>
              <a:rPr lang="en-US" dirty="0" smtClean="0"/>
              <a:t>RH</a:t>
            </a:r>
            <a:r>
              <a:rPr lang="en-US" baseline="30000" dirty="0" smtClean="0"/>
              <a:t>+</a:t>
            </a:r>
            <a:r>
              <a:rPr lang="en-US" dirty="0" smtClean="0"/>
              <a:t> No antibodies (because they would recognize the RH factor on your blood cells and destroy them)</a:t>
            </a:r>
          </a:p>
          <a:p>
            <a:pPr lvl="1"/>
            <a:r>
              <a:rPr lang="en-US" dirty="0" smtClean="0"/>
              <a:t>RH</a:t>
            </a:r>
            <a:r>
              <a:rPr lang="en-US" baseline="30000" dirty="0" smtClean="0"/>
              <a:t>-</a:t>
            </a:r>
            <a:r>
              <a:rPr lang="en-US" dirty="0" smtClean="0"/>
              <a:t> Make antibodies against RH antigen (cannot receive + blood if you are -)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RH Factor Inherited?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 factor is inherited by a simple dominant and recessive relationship where:</a:t>
            </a:r>
          </a:p>
          <a:p>
            <a:r>
              <a:rPr lang="en-US" dirty="0" smtClean="0"/>
              <a:t>R = RH positive (dominant)</a:t>
            </a:r>
          </a:p>
          <a:p>
            <a:r>
              <a:rPr lang="en-US" dirty="0" smtClean="0"/>
              <a:t>r = RH negative (recessive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Therefore RR or </a:t>
            </a:r>
            <a:r>
              <a:rPr lang="en-US" dirty="0" err="1" smtClean="0"/>
              <a:t>Rr</a:t>
            </a:r>
            <a:r>
              <a:rPr lang="en-US" dirty="0" smtClean="0"/>
              <a:t> gives </a:t>
            </a:r>
            <a:r>
              <a:rPr lang="en-US" dirty="0" err="1" smtClean="0"/>
              <a:t>Rh</a:t>
            </a:r>
            <a:r>
              <a:rPr lang="en-US" dirty="0" smtClean="0"/>
              <a:t>+ blood (has </a:t>
            </a:r>
            <a:r>
              <a:rPr lang="en-US" dirty="0" err="1" smtClean="0"/>
              <a:t>Rh</a:t>
            </a:r>
            <a:r>
              <a:rPr lang="en-US" dirty="0" smtClean="0"/>
              <a:t> antigen) and </a:t>
            </a:r>
            <a:r>
              <a:rPr lang="en-US" dirty="0" err="1" smtClean="0"/>
              <a:t>rr</a:t>
            </a:r>
            <a:r>
              <a:rPr lang="en-US" dirty="0" smtClean="0"/>
              <a:t> gives </a:t>
            </a:r>
            <a:r>
              <a:rPr lang="en-US" dirty="0" err="1" smtClean="0"/>
              <a:t>Rh</a:t>
            </a:r>
            <a:r>
              <a:rPr lang="en-US" dirty="0" smtClean="0"/>
              <a:t>- blood (no antigen)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Blood Donation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Wilday 13-14\Genetics\Blood Types\Blood Compatibil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2836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451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Blood Types Summary</vt:lpstr>
      <vt:lpstr>American Red Cross Statistics</vt:lpstr>
      <vt:lpstr>Antigens and Antibodies</vt:lpstr>
      <vt:lpstr>Genetics of Blood Type- ABO System</vt:lpstr>
      <vt:lpstr>Phenotypes ABO System</vt:lpstr>
      <vt:lpstr>Rh Factor</vt:lpstr>
      <vt:lpstr>Antigen/Antibody</vt:lpstr>
      <vt:lpstr>How is RH Factor Inherited?</vt:lpstr>
      <vt:lpstr>Updated Blood Donation Chart</vt:lpstr>
      <vt:lpstr>Hemolytic Disease</vt:lpstr>
      <vt:lpstr>Solution?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 Factor</dc:title>
  <dc:creator>dtran</dc:creator>
  <cp:lastModifiedBy>dtran</cp:lastModifiedBy>
  <cp:revision>22</cp:revision>
  <dcterms:created xsi:type="dcterms:W3CDTF">2014-04-14T11:54:12Z</dcterms:created>
  <dcterms:modified xsi:type="dcterms:W3CDTF">2015-04-23T13:05:12Z</dcterms:modified>
</cp:coreProperties>
</file>