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68" r:id="rId2"/>
    <p:sldId id="269" r:id="rId3"/>
    <p:sldId id="270" r:id="rId4"/>
    <p:sldId id="256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E5641-3ED6-47F5-A5E5-515D37A429FE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796C7-226C-49CB-B510-BD558B74EC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D6F-A942-4F18-A8A3-072B2DE4241C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8CE7-9802-4436-B819-B7849921B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596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D6F-A942-4F18-A8A3-072B2DE4241C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8CE7-9802-4436-B819-B7849921B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137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D6F-A942-4F18-A8A3-072B2DE4241C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8CE7-9802-4436-B819-B7849921B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490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D6F-A942-4F18-A8A3-072B2DE4241C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8CE7-9802-4436-B819-B7849921B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542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D6F-A942-4F18-A8A3-072B2DE4241C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8CE7-9802-4436-B819-B7849921B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82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D6F-A942-4F18-A8A3-072B2DE4241C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8CE7-9802-4436-B819-B7849921B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558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D6F-A942-4F18-A8A3-072B2DE4241C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8CE7-9802-4436-B819-B7849921B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611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D6F-A942-4F18-A8A3-072B2DE4241C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8CE7-9802-4436-B819-B7849921B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680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D6F-A942-4F18-A8A3-072B2DE4241C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8CE7-9802-4436-B819-B7849921B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38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D6F-A942-4F18-A8A3-072B2DE4241C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8CE7-9802-4436-B819-B7849921B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761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D6F-A942-4F18-A8A3-072B2DE4241C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8CE7-9802-4436-B819-B7849921B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003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C1D6F-A942-4F18-A8A3-072B2DE4241C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8CE7-9802-4436-B819-B7849921B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162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RxrG_exIeynuk4u13FO0MTrPf_8zLqlYJlHIaF2iFfWPMEGEV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4495800" cy="26149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I need to know about Prokaryotic and Eukaryotic Cells?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Prokaryotes</a:t>
            </a:r>
          </a:p>
          <a:p>
            <a:pPr lvl="1"/>
            <a:r>
              <a:rPr lang="en-US" dirty="0" smtClean="0"/>
              <a:t>First organisms to appear on earth</a:t>
            </a:r>
          </a:p>
          <a:p>
            <a:pPr lvl="1"/>
            <a:r>
              <a:rPr lang="en-US" dirty="0" smtClean="0"/>
              <a:t>Bacteria</a:t>
            </a:r>
          </a:p>
          <a:p>
            <a:pPr lvl="1"/>
            <a:r>
              <a:rPr lang="en-US" dirty="0" smtClean="0"/>
              <a:t>Unicellular only</a:t>
            </a:r>
          </a:p>
          <a:p>
            <a:pPr lvl="1"/>
            <a:r>
              <a:rPr lang="en-US" dirty="0" smtClean="0"/>
              <a:t>No nucleus or organelles</a:t>
            </a:r>
          </a:p>
          <a:p>
            <a:r>
              <a:rPr lang="en-US" dirty="0" smtClean="0"/>
              <a:t>Eukaryotes</a:t>
            </a:r>
          </a:p>
          <a:p>
            <a:pPr lvl="1"/>
            <a:r>
              <a:rPr lang="en-US" dirty="0" smtClean="0"/>
              <a:t>Evolved when a prokaryote “ate” another cell</a:t>
            </a:r>
          </a:p>
          <a:p>
            <a:pPr lvl="1"/>
            <a:r>
              <a:rPr lang="en-US" dirty="0" smtClean="0"/>
              <a:t>All living things besides bacteria (for our purposes)</a:t>
            </a:r>
          </a:p>
          <a:p>
            <a:pPr lvl="1"/>
            <a:r>
              <a:rPr lang="en-US" dirty="0" smtClean="0"/>
              <a:t>Unicellular or </a:t>
            </a:r>
            <a:r>
              <a:rPr lang="en-US" dirty="0" err="1" smtClean="0"/>
              <a:t>Multicellular</a:t>
            </a:r>
            <a:endParaRPr lang="en-US" dirty="0" smtClean="0"/>
          </a:p>
          <a:p>
            <a:pPr lvl="1"/>
            <a:r>
              <a:rPr lang="en-US" dirty="0" smtClean="0"/>
              <a:t>Have a nucleus and organelles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organelles that </a:t>
            </a:r>
            <a:r>
              <a:rPr lang="en-US" b="1" dirty="0" smtClean="0"/>
              <a:t>release energy </a:t>
            </a:r>
            <a:r>
              <a:rPr lang="en-US" dirty="0" smtClean="0"/>
              <a:t>(</a:t>
            </a:r>
            <a:r>
              <a:rPr lang="en-US" b="1" dirty="0" smtClean="0"/>
              <a:t>powerhouse</a:t>
            </a:r>
            <a:r>
              <a:rPr lang="en-US" dirty="0" smtClean="0"/>
              <a:t> of the cell)</a:t>
            </a:r>
          </a:p>
          <a:p>
            <a:r>
              <a:rPr lang="en-US" b="1" dirty="0" smtClean="0"/>
              <a:t>Found in BOTH plant and animal cells</a:t>
            </a:r>
          </a:p>
          <a:p>
            <a:endParaRPr lang="en-US" b="1" dirty="0"/>
          </a:p>
          <a:p>
            <a:r>
              <a:rPr lang="en-US" dirty="0" smtClean="0"/>
              <a:t>Why cells need it?</a:t>
            </a:r>
          </a:p>
          <a:p>
            <a:pPr lvl="1"/>
            <a:r>
              <a:rPr lang="en-US" dirty="0" smtClean="0"/>
              <a:t>All living things require </a:t>
            </a:r>
            <a:r>
              <a:rPr lang="en-US" b="1" dirty="0" smtClean="0"/>
              <a:t>energy</a:t>
            </a:r>
            <a:r>
              <a:rPr lang="en-US" dirty="0" smtClean="0"/>
              <a:t> to survive</a:t>
            </a:r>
          </a:p>
          <a:p>
            <a:pPr lvl="1"/>
            <a:r>
              <a:rPr lang="en-US" dirty="0" smtClean="0"/>
              <a:t>Similar to the </a:t>
            </a:r>
            <a:r>
              <a:rPr lang="en-US" b="1" dirty="0" smtClean="0"/>
              <a:t>power plant</a:t>
            </a:r>
            <a:r>
              <a:rPr lang="en-US" dirty="0" smtClean="0"/>
              <a:t> supplying energy for a city or town</a:t>
            </a:r>
            <a:endParaRPr lang="en-US" dirty="0"/>
          </a:p>
        </p:txBody>
      </p:sp>
      <p:pic>
        <p:nvPicPr>
          <p:cNvPr id="4" name="Picture 2" descr="http://www.enchantedlearning.com/subjects/plants/cell/anatom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556285" cy="2990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257800" y="1143000"/>
            <a:ext cx="1066800" cy="457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://upload.wikimedia.org/wikipedia/commons/thumb/d/da/Big_Bend_Power_Station.jpg/281px-Big_Bend_Power_St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8587"/>
            <a:ext cx="2676525" cy="2028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521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Endoplasmic Reticulum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Tube like canals </a:t>
            </a:r>
            <a:r>
              <a:rPr lang="en-US" dirty="0" smtClean="0"/>
              <a:t>that run through the cytoplasm</a:t>
            </a:r>
          </a:p>
          <a:p>
            <a:r>
              <a:rPr lang="en-US" b="1" dirty="0" smtClean="0"/>
              <a:t>Carry protein </a:t>
            </a:r>
            <a:r>
              <a:rPr lang="en-US" dirty="0" smtClean="0"/>
              <a:t>and other materials from one part of the cell to another</a:t>
            </a:r>
          </a:p>
          <a:p>
            <a:r>
              <a:rPr lang="en-US" b="1" dirty="0" smtClean="0"/>
              <a:t>Found in BOTH plant and animal cells</a:t>
            </a:r>
          </a:p>
          <a:p>
            <a:endParaRPr lang="en-US" b="1" dirty="0"/>
          </a:p>
          <a:p>
            <a:r>
              <a:rPr lang="en-US" dirty="0" smtClean="0"/>
              <a:t>Why cells need it?</a:t>
            </a:r>
          </a:p>
          <a:p>
            <a:pPr lvl="1"/>
            <a:r>
              <a:rPr lang="en-US" dirty="0" smtClean="0"/>
              <a:t>Proteins are like the </a:t>
            </a:r>
            <a:r>
              <a:rPr lang="en-US" b="1" dirty="0" smtClean="0"/>
              <a:t>tools</a:t>
            </a:r>
            <a:r>
              <a:rPr lang="en-US" dirty="0" smtClean="0"/>
              <a:t> that help build cells</a:t>
            </a:r>
          </a:p>
          <a:p>
            <a:pPr lvl="1"/>
            <a:r>
              <a:rPr lang="en-US" dirty="0" smtClean="0"/>
              <a:t>These tools need to be </a:t>
            </a:r>
            <a:r>
              <a:rPr lang="en-US" b="1" dirty="0" smtClean="0"/>
              <a:t>shipped</a:t>
            </a:r>
            <a:r>
              <a:rPr lang="en-US" dirty="0" smtClean="0"/>
              <a:t> around to </a:t>
            </a:r>
            <a:r>
              <a:rPr lang="en-US" b="1" dirty="0" smtClean="0"/>
              <a:t>different parts</a:t>
            </a:r>
            <a:r>
              <a:rPr lang="en-US" dirty="0" smtClean="0"/>
              <a:t> of the cell so that they can do their jobs</a:t>
            </a:r>
            <a:endParaRPr lang="en-US" dirty="0"/>
          </a:p>
        </p:txBody>
      </p:sp>
      <p:pic>
        <p:nvPicPr>
          <p:cNvPr id="4" name="Picture 2" descr="http://www.enchantedlearning.com/subjects/plants/cell/anatom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556285" cy="2990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257800" y="1143000"/>
            <a:ext cx="2209800" cy="34766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us.123rf.com/400wm/400/400/tsm/tsm0809/tsm080900024/3625789-tools-icon-from-website--internet-icons-ser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120" y="1247775"/>
            <a:ext cx="2195965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28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organelles that </a:t>
            </a:r>
            <a:r>
              <a:rPr lang="en-US" b="1" dirty="0" smtClean="0"/>
              <a:t>make protein</a:t>
            </a:r>
          </a:p>
          <a:p>
            <a:r>
              <a:rPr lang="en-US" b="1" dirty="0" smtClean="0"/>
              <a:t>Found in BOTH plant and animal cells</a:t>
            </a:r>
          </a:p>
          <a:p>
            <a:endParaRPr lang="en-US" b="1" dirty="0"/>
          </a:p>
          <a:p>
            <a:r>
              <a:rPr lang="en-US" dirty="0" smtClean="0"/>
              <a:t>Why cells need it?</a:t>
            </a:r>
          </a:p>
          <a:p>
            <a:pPr lvl="1"/>
            <a:r>
              <a:rPr lang="en-US" dirty="0" smtClean="0"/>
              <a:t>Used to make the “tools” or </a:t>
            </a:r>
            <a:r>
              <a:rPr lang="en-US" b="1" dirty="0" smtClean="0"/>
              <a:t>proteins</a:t>
            </a:r>
            <a:r>
              <a:rPr lang="en-US" dirty="0" smtClean="0"/>
              <a:t> that build things in the cell</a:t>
            </a:r>
          </a:p>
        </p:txBody>
      </p:sp>
      <p:pic>
        <p:nvPicPr>
          <p:cNvPr id="4" name="Picture 2" descr="http://www.enchantedlearning.com/subjects/plants/cell/anatom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556285" cy="2990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257800" y="1143000"/>
            <a:ext cx="2590800" cy="411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://www.arthursclipart.org/prehistoricman/cave/making%20tool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788" y="0"/>
            <a:ext cx="2756144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86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Large, </a:t>
            </a:r>
            <a:r>
              <a:rPr lang="en-US" b="1" dirty="0" smtClean="0"/>
              <a:t>green</a:t>
            </a:r>
            <a:r>
              <a:rPr lang="en-US" dirty="0" smtClean="0"/>
              <a:t>, oval shaped organelles in which </a:t>
            </a:r>
            <a:r>
              <a:rPr lang="en-US" b="1" dirty="0" smtClean="0"/>
              <a:t>photosynthesis</a:t>
            </a:r>
            <a:r>
              <a:rPr lang="en-US" dirty="0" smtClean="0"/>
              <a:t> takes place</a:t>
            </a:r>
          </a:p>
          <a:p>
            <a:r>
              <a:rPr lang="en-US" b="1" dirty="0" smtClean="0"/>
              <a:t>ONLY found in PLANT cells</a:t>
            </a:r>
          </a:p>
          <a:p>
            <a:endParaRPr lang="en-US" b="1" dirty="0"/>
          </a:p>
          <a:p>
            <a:r>
              <a:rPr lang="en-US" dirty="0" smtClean="0"/>
              <a:t>Why cells need it?</a:t>
            </a:r>
          </a:p>
          <a:p>
            <a:pPr lvl="1"/>
            <a:r>
              <a:rPr lang="en-US" dirty="0" smtClean="0"/>
              <a:t>Photosynthesis means making </a:t>
            </a:r>
            <a:r>
              <a:rPr lang="en-US" b="1" dirty="0" smtClean="0"/>
              <a:t>food</a:t>
            </a:r>
            <a:r>
              <a:rPr lang="en-US" dirty="0" smtClean="0"/>
              <a:t> (energy) from </a:t>
            </a:r>
            <a:r>
              <a:rPr lang="en-US" b="1" dirty="0" smtClean="0"/>
              <a:t>light</a:t>
            </a:r>
          </a:p>
          <a:p>
            <a:pPr lvl="1"/>
            <a:r>
              <a:rPr lang="en-US" dirty="0" smtClean="0"/>
              <a:t>Plants use chloroplasts like we use </a:t>
            </a:r>
            <a:r>
              <a:rPr lang="en-US" b="1" dirty="0" smtClean="0"/>
              <a:t>solar panels</a:t>
            </a:r>
          </a:p>
          <a:p>
            <a:pPr lvl="1"/>
            <a:endParaRPr lang="en-US" dirty="0"/>
          </a:p>
        </p:txBody>
      </p:sp>
      <p:pic>
        <p:nvPicPr>
          <p:cNvPr id="4" name="Picture 2" descr="http://www.enchantedlearning.com/subjects/plants/cell/anatom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556285" cy="2990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257800" y="1143000"/>
            <a:ext cx="1295400" cy="434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assets.inhabitat.com/wp-content/uploads/sunpower_m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91" y="381000"/>
            <a:ext cx="3140509" cy="1976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11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Large, round, </a:t>
            </a:r>
            <a:r>
              <a:rPr lang="en-US" b="1" dirty="0" smtClean="0"/>
              <a:t>water-filled sac </a:t>
            </a:r>
            <a:r>
              <a:rPr lang="en-US" dirty="0" smtClean="0"/>
              <a:t>floating in the cytoplasm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storage area of the cell </a:t>
            </a:r>
            <a:r>
              <a:rPr lang="en-US" dirty="0" smtClean="0"/>
              <a:t>(stores food, water, and other materials)</a:t>
            </a:r>
          </a:p>
          <a:p>
            <a:r>
              <a:rPr lang="en-US" b="1" dirty="0" smtClean="0"/>
              <a:t>Found in BOTH plant and animal cells</a:t>
            </a:r>
          </a:p>
          <a:p>
            <a:endParaRPr lang="en-US" b="1" dirty="0"/>
          </a:p>
          <a:p>
            <a:r>
              <a:rPr lang="en-US" dirty="0" smtClean="0"/>
              <a:t>Why cells need it?</a:t>
            </a:r>
          </a:p>
          <a:p>
            <a:pPr lvl="1"/>
            <a:r>
              <a:rPr lang="en-US" dirty="0" smtClean="0"/>
              <a:t>The cell needs </a:t>
            </a:r>
            <a:r>
              <a:rPr lang="en-US" b="1" dirty="0" smtClean="0"/>
              <a:t>reserves</a:t>
            </a:r>
            <a:r>
              <a:rPr lang="en-US" dirty="0" smtClean="0"/>
              <a:t> of different things</a:t>
            </a:r>
          </a:p>
          <a:p>
            <a:pPr lvl="1"/>
            <a:r>
              <a:rPr lang="en-US" dirty="0" smtClean="0"/>
              <a:t>Much like we have </a:t>
            </a:r>
            <a:r>
              <a:rPr lang="en-US" b="1" dirty="0" smtClean="0"/>
              <a:t>oil</a:t>
            </a:r>
            <a:r>
              <a:rPr lang="en-US" dirty="0" smtClean="0"/>
              <a:t>, </a:t>
            </a:r>
            <a:r>
              <a:rPr lang="en-US" b="1" dirty="0" smtClean="0"/>
              <a:t>water</a:t>
            </a:r>
            <a:r>
              <a:rPr lang="en-US" dirty="0" smtClean="0"/>
              <a:t>, and </a:t>
            </a:r>
            <a:r>
              <a:rPr lang="en-US" b="1" dirty="0" smtClean="0"/>
              <a:t>food</a:t>
            </a:r>
            <a:r>
              <a:rPr lang="en-US" dirty="0" smtClean="0"/>
              <a:t> reserves</a:t>
            </a:r>
            <a:endParaRPr lang="en-US" dirty="0"/>
          </a:p>
        </p:txBody>
      </p:sp>
      <p:pic>
        <p:nvPicPr>
          <p:cNvPr id="4" name="Picture 2" descr="http://www.enchantedlearning.com/subjects/plants/cell/anatom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556285" cy="2990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257800" y="1143000"/>
            <a:ext cx="1295400" cy="2743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baysoundings.com/wint07/images/Reservoir-a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2" y="381000"/>
            <a:ext cx="2395859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7043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Golgi Apparatus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Stores and packages </a:t>
            </a:r>
            <a:r>
              <a:rPr lang="en-US" dirty="0" smtClean="0"/>
              <a:t>materials for </a:t>
            </a:r>
            <a:r>
              <a:rPr lang="en-US" b="1" dirty="0" smtClean="0"/>
              <a:t>export</a:t>
            </a:r>
            <a:r>
              <a:rPr lang="en-US" dirty="0" smtClean="0"/>
              <a:t> from the cell</a:t>
            </a:r>
          </a:p>
          <a:p>
            <a:r>
              <a:rPr lang="en-US" b="1" dirty="0" smtClean="0"/>
              <a:t>Found in both plant and animal cells</a:t>
            </a:r>
          </a:p>
          <a:p>
            <a:endParaRPr lang="en-US" b="1" dirty="0"/>
          </a:p>
          <a:p>
            <a:r>
              <a:rPr lang="en-US" dirty="0" smtClean="0"/>
              <a:t>Why cells need it?</a:t>
            </a:r>
          </a:p>
          <a:p>
            <a:pPr lvl="1"/>
            <a:r>
              <a:rPr lang="en-US" dirty="0" smtClean="0"/>
              <a:t>Cells need to export things from its </a:t>
            </a:r>
            <a:r>
              <a:rPr lang="en-US" b="1" dirty="0" smtClean="0"/>
              <a:t>internal</a:t>
            </a:r>
            <a:r>
              <a:rPr lang="en-US" dirty="0" smtClean="0"/>
              <a:t> to </a:t>
            </a:r>
            <a:r>
              <a:rPr lang="en-US" b="1" dirty="0" smtClean="0"/>
              <a:t>external</a:t>
            </a:r>
            <a:r>
              <a:rPr lang="en-US" dirty="0" smtClean="0"/>
              <a:t> environment</a:t>
            </a:r>
          </a:p>
          <a:p>
            <a:pPr lvl="1"/>
            <a:r>
              <a:rPr lang="en-US" dirty="0" smtClean="0"/>
              <a:t>Much like how we use </a:t>
            </a:r>
            <a:r>
              <a:rPr lang="en-US" b="1" dirty="0" smtClean="0"/>
              <a:t>UPS</a:t>
            </a:r>
            <a:r>
              <a:rPr lang="en-US" dirty="0" smtClean="0"/>
              <a:t> to ship things from one </a:t>
            </a:r>
            <a:r>
              <a:rPr lang="en-US" b="1" dirty="0" smtClean="0"/>
              <a:t>house</a:t>
            </a:r>
            <a:r>
              <a:rPr lang="en-US" dirty="0" smtClean="0"/>
              <a:t> to another</a:t>
            </a:r>
          </a:p>
          <a:p>
            <a:endParaRPr lang="en-US" dirty="0"/>
          </a:p>
        </p:txBody>
      </p:sp>
      <p:pic>
        <p:nvPicPr>
          <p:cNvPr id="4" name="Picture 2" descr="http://www.enchantedlearning.com/subjects/plants/cell/anatom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556285" cy="2990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257800" y="1143000"/>
            <a:ext cx="2133600" cy="434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ttp://mailonmove.com/wp-content/uploads/2012/04/UPS_Tru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7" y="990600"/>
            <a:ext cx="2590800" cy="16723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910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www.phschool.com/science/biology_place/biocoach/images/cells/all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71468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Living Things</a:t>
            </a:r>
            <a:endParaRPr lang="en-US" dirty="0"/>
          </a:p>
        </p:txBody>
      </p:sp>
      <p:cxnSp>
        <p:nvCxnSpPr>
          <p:cNvPr id="5" name="Straight Arrow Connector 4"/>
          <p:cNvCxnSpPr>
            <a:stCxn id="2" idx="2"/>
          </p:cNvCxnSpPr>
          <p:nvPr/>
        </p:nvCxnSpPr>
        <p:spPr>
          <a:xfrm flipH="1">
            <a:off x="3505200" y="1417638"/>
            <a:ext cx="1066800" cy="102076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72000" y="1447800"/>
            <a:ext cx="990600" cy="990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57400" y="3276600"/>
            <a:ext cx="0" cy="1219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562600" y="3429000"/>
            <a:ext cx="1066800" cy="102076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629400" y="3459162"/>
            <a:ext cx="990600" cy="990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2000" y="4572000"/>
            <a:ext cx="24948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Bacteria</a:t>
            </a:r>
            <a:endParaRPr lang="en-US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5400" y="2667000"/>
            <a:ext cx="3617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Eu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karyote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2667000"/>
            <a:ext cx="4046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Prokaryote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80000" y="4572000"/>
            <a:ext cx="44230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Plant      Animal</a:t>
            </a:r>
            <a:endParaRPr lang="en-US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_S0qlx7ymuJY/TR5Z8i4BhSI/AAAAAAAAAAs/-jofNs13odM/s1600/best+picture+of+cel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86339"/>
            <a:ext cx="7010400" cy="4971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19050"/>
            <a:ext cx="7772400" cy="1470025"/>
          </a:xfrm>
        </p:spPr>
        <p:txBody>
          <a:bodyPr/>
          <a:lstStyle/>
          <a:p>
            <a:r>
              <a:rPr lang="en-US" dirty="0" smtClean="0"/>
              <a:t>Cell Organelles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machinery is in a cell?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Humans have organs that act as the machinery to carry out life’s functions</a:t>
            </a:r>
          </a:p>
          <a:p>
            <a:r>
              <a:rPr lang="en-US" dirty="0" smtClean="0"/>
              <a:t>Similarly, each individual cell has organelles, or “tiny organs” that carry out its functions</a:t>
            </a:r>
          </a:p>
          <a:p>
            <a:r>
              <a:rPr lang="en-US" dirty="0" smtClean="0"/>
              <a:t>We will discuss each of these organelles, what they look like, what they do, and where they are found</a:t>
            </a:r>
            <a:endParaRPr lang="en-US" dirty="0"/>
          </a:p>
        </p:txBody>
      </p:sp>
      <p:pic>
        <p:nvPicPr>
          <p:cNvPr id="2050" name="Picture 2" descr="http://www.umm.edu/graphics/images/en/195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95450"/>
            <a:ext cx="2381250" cy="1905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pbrwww5.apsu.edu/thompsonj/Anatomy%20&amp;%20Physiology/2010/2010%20Exam%20Reviews/Exam%201%20Review/03-02_CellStru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4114800"/>
            <a:ext cx="2833687" cy="2171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114800" y="1695450"/>
            <a:ext cx="2590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36356" y="3352800"/>
            <a:ext cx="2026444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810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6702" cy="52578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Rigid outer cover </a:t>
            </a:r>
            <a:r>
              <a:rPr lang="en-US" dirty="0" smtClean="0"/>
              <a:t>found outside of the cell membrane</a:t>
            </a:r>
          </a:p>
          <a:p>
            <a:r>
              <a:rPr lang="en-US" dirty="0" smtClean="0"/>
              <a:t>Helps to </a:t>
            </a:r>
            <a:r>
              <a:rPr lang="en-US" b="1" dirty="0" smtClean="0"/>
              <a:t>protect</a:t>
            </a:r>
            <a:r>
              <a:rPr lang="en-US" dirty="0" smtClean="0"/>
              <a:t> and </a:t>
            </a:r>
            <a:r>
              <a:rPr lang="en-US" b="1" dirty="0" smtClean="0"/>
              <a:t>support</a:t>
            </a:r>
            <a:r>
              <a:rPr lang="en-US" dirty="0" smtClean="0"/>
              <a:t> the cell</a:t>
            </a:r>
          </a:p>
          <a:p>
            <a:r>
              <a:rPr lang="en-US" dirty="0" smtClean="0"/>
              <a:t>Gives the cell its </a:t>
            </a:r>
            <a:r>
              <a:rPr lang="en-US" b="1" dirty="0" smtClean="0"/>
              <a:t>shape</a:t>
            </a:r>
          </a:p>
          <a:p>
            <a:r>
              <a:rPr lang="en-US" b="1" dirty="0" smtClean="0"/>
              <a:t>Found ONLY in plant cells</a:t>
            </a:r>
          </a:p>
          <a:p>
            <a:endParaRPr lang="en-US" b="1" dirty="0"/>
          </a:p>
          <a:p>
            <a:r>
              <a:rPr lang="en-US" dirty="0" smtClean="0"/>
              <a:t>Why cells need it?</a:t>
            </a:r>
          </a:p>
          <a:p>
            <a:pPr lvl="1"/>
            <a:r>
              <a:rPr lang="en-US" dirty="0" smtClean="0"/>
              <a:t>Cells might get </a:t>
            </a:r>
            <a:r>
              <a:rPr lang="en-US" b="1" dirty="0" smtClean="0"/>
              <a:t>squished</a:t>
            </a:r>
            <a:r>
              <a:rPr lang="en-US" dirty="0" smtClean="0"/>
              <a:t> or </a:t>
            </a:r>
            <a:r>
              <a:rPr lang="en-US" b="1" dirty="0" smtClean="0"/>
              <a:t>burst</a:t>
            </a:r>
            <a:r>
              <a:rPr lang="en-US" dirty="0" smtClean="0"/>
              <a:t> without it!</a:t>
            </a:r>
            <a:endParaRPr lang="en-US" dirty="0"/>
          </a:p>
        </p:txBody>
      </p:sp>
      <p:pic>
        <p:nvPicPr>
          <p:cNvPr id="3074" name="Picture 2" descr="http://www.enchantedlearning.com/subjects/plants/cell/anatom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556285" cy="2990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257800" y="1143000"/>
            <a:ext cx="990600" cy="2362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https://encrypted-tbn0.gstatic.com/images?q=tbn:ANd9GcQEaYUueLpzY0dugJ5dGcFISt8vPC2nCorV6VXa36kMDwbds2Edg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1"/>
            <a:ext cx="2413285" cy="2986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44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130515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covering</a:t>
            </a:r>
            <a:r>
              <a:rPr lang="en-US" dirty="0" smtClean="0"/>
              <a:t> that surrounds the cell and </a:t>
            </a:r>
            <a:r>
              <a:rPr lang="en-US" b="1" dirty="0" smtClean="0"/>
              <a:t>holds it together</a:t>
            </a:r>
          </a:p>
          <a:p>
            <a:r>
              <a:rPr lang="en-US" b="1" dirty="0" smtClean="0"/>
              <a:t>Protects</a:t>
            </a:r>
            <a:r>
              <a:rPr lang="en-US" dirty="0" smtClean="0"/>
              <a:t> the cell</a:t>
            </a:r>
          </a:p>
          <a:p>
            <a:r>
              <a:rPr lang="en-US" dirty="0" smtClean="0"/>
              <a:t>Establishes an </a:t>
            </a:r>
            <a:r>
              <a:rPr lang="en-US" b="1" dirty="0" smtClean="0"/>
              <a:t>internal</a:t>
            </a:r>
            <a:r>
              <a:rPr lang="en-US" dirty="0" smtClean="0"/>
              <a:t> and </a:t>
            </a:r>
            <a:r>
              <a:rPr lang="en-US" b="1" dirty="0" smtClean="0"/>
              <a:t>external</a:t>
            </a:r>
            <a:r>
              <a:rPr lang="en-US" dirty="0" smtClean="0"/>
              <a:t> environment</a:t>
            </a:r>
          </a:p>
          <a:p>
            <a:r>
              <a:rPr lang="en-US" dirty="0" smtClean="0"/>
              <a:t>Determines what is allowed to </a:t>
            </a:r>
            <a:r>
              <a:rPr lang="en-US" b="1" dirty="0" smtClean="0"/>
              <a:t>enter</a:t>
            </a:r>
            <a:r>
              <a:rPr lang="en-US" dirty="0" smtClean="0"/>
              <a:t> and </a:t>
            </a:r>
            <a:r>
              <a:rPr lang="en-US" b="1" dirty="0" smtClean="0"/>
              <a:t>exit</a:t>
            </a:r>
            <a:r>
              <a:rPr lang="en-US" dirty="0" smtClean="0"/>
              <a:t> the cell</a:t>
            </a:r>
          </a:p>
          <a:p>
            <a:r>
              <a:rPr lang="en-US" b="1" dirty="0" smtClean="0"/>
              <a:t>Found in BOTH plant and animal cells</a:t>
            </a:r>
          </a:p>
          <a:p>
            <a:endParaRPr lang="en-US" dirty="0" smtClean="0"/>
          </a:p>
          <a:p>
            <a:r>
              <a:rPr lang="en-US" dirty="0" smtClean="0"/>
              <a:t>Why cells need it?</a:t>
            </a:r>
          </a:p>
          <a:p>
            <a:pPr lvl="1"/>
            <a:r>
              <a:rPr lang="en-US" dirty="0" smtClean="0"/>
              <a:t>To maintain </a:t>
            </a:r>
            <a:r>
              <a:rPr lang="en-US" b="1" i="1" dirty="0" smtClean="0"/>
              <a:t>homeostasis</a:t>
            </a:r>
            <a:r>
              <a:rPr lang="en-US" dirty="0" smtClean="0"/>
              <a:t> (stable internal environment)</a:t>
            </a:r>
          </a:p>
          <a:p>
            <a:pPr lvl="1"/>
            <a:r>
              <a:rPr lang="en-US" b="1" dirty="0" smtClean="0"/>
              <a:t>Nutrients</a:t>
            </a:r>
            <a:r>
              <a:rPr lang="en-US" dirty="0" smtClean="0"/>
              <a:t> can come in, and </a:t>
            </a:r>
            <a:r>
              <a:rPr lang="en-US" b="1" dirty="0" smtClean="0"/>
              <a:t>wastes</a:t>
            </a:r>
            <a:r>
              <a:rPr lang="en-US" dirty="0" smtClean="0"/>
              <a:t> can go out</a:t>
            </a:r>
            <a:endParaRPr lang="en-US" dirty="0"/>
          </a:p>
        </p:txBody>
      </p:sp>
      <p:pic>
        <p:nvPicPr>
          <p:cNvPr id="4" name="Picture 2" descr="http://www.enchantedlearning.com/subjects/plants/cell/anatom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19" y="2324100"/>
            <a:ext cx="3556285" cy="2990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257800" y="1143000"/>
            <a:ext cx="1219200" cy="1524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www.queen-of-theme-party-games.com/images/balloon-party-gam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1" y="1524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38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Controls</a:t>
            </a:r>
            <a:r>
              <a:rPr lang="en-US" dirty="0" smtClean="0"/>
              <a:t> the cell’s </a:t>
            </a:r>
            <a:r>
              <a:rPr lang="en-US" b="1" dirty="0" smtClean="0"/>
              <a:t>activities</a:t>
            </a:r>
            <a:r>
              <a:rPr lang="en-US" dirty="0" smtClean="0"/>
              <a:t> (brain)</a:t>
            </a:r>
          </a:p>
          <a:p>
            <a:r>
              <a:rPr lang="en-US" dirty="0" smtClean="0"/>
              <a:t>Contains </a:t>
            </a:r>
            <a:r>
              <a:rPr lang="en-US" b="1" dirty="0" smtClean="0"/>
              <a:t>DNA </a:t>
            </a:r>
            <a:r>
              <a:rPr lang="en-US" dirty="0" smtClean="0"/>
              <a:t>(genetic information)</a:t>
            </a:r>
          </a:p>
          <a:p>
            <a:r>
              <a:rPr lang="en-US" b="1" dirty="0" smtClean="0"/>
              <a:t>Found in BOTH plant and animal cells</a:t>
            </a:r>
          </a:p>
          <a:p>
            <a:endParaRPr lang="en-US" b="1" dirty="0"/>
          </a:p>
          <a:p>
            <a:r>
              <a:rPr lang="en-US" dirty="0" smtClean="0"/>
              <a:t>Why cells need it?</a:t>
            </a:r>
          </a:p>
          <a:p>
            <a:pPr lvl="1"/>
            <a:r>
              <a:rPr lang="en-US" dirty="0" smtClean="0"/>
              <a:t>Something needs to </a:t>
            </a:r>
            <a:r>
              <a:rPr lang="en-US" b="1" dirty="0" smtClean="0"/>
              <a:t>direct</a:t>
            </a:r>
            <a:r>
              <a:rPr lang="en-US" dirty="0" smtClean="0"/>
              <a:t> cells’ activities</a:t>
            </a:r>
          </a:p>
          <a:p>
            <a:pPr lvl="1"/>
            <a:r>
              <a:rPr lang="en-US" dirty="0" smtClean="0"/>
              <a:t>Similar to </a:t>
            </a:r>
            <a:r>
              <a:rPr lang="en-US" b="1" dirty="0" smtClean="0"/>
              <a:t>government</a:t>
            </a:r>
            <a:r>
              <a:rPr lang="en-US" dirty="0" smtClean="0"/>
              <a:t> running a state or country</a:t>
            </a:r>
            <a:endParaRPr lang="en-US" dirty="0"/>
          </a:p>
        </p:txBody>
      </p:sp>
      <p:pic>
        <p:nvPicPr>
          <p:cNvPr id="4" name="Picture 2" descr="http://www.enchantedlearning.com/subjects/plants/cell/anatom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556285" cy="2990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257800" y="1143000"/>
            <a:ext cx="1600200" cy="34766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annoytheleft.files.wordpress.com/2009/12/white-h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"/>
            <a:ext cx="2797033" cy="2097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83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Cytoplasm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living material </a:t>
            </a:r>
            <a:r>
              <a:rPr lang="en-US" b="1" dirty="0" smtClean="0"/>
              <a:t>between</a:t>
            </a:r>
            <a:r>
              <a:rPr lang="en-US" dirty="0" smtClean="0"/>
              <a:t> the </a:t>
            </a:r>
            <a:r>
              <a:rPr lang="en-US" b="1" dirty="0" smtClean="0"/>
              <a:t>cell membrane </a:t>
            </a:r>
            <a:r>
              <a:rPr lang="en-US" dirty="0" smtClean="0"/>
              <a:t>and the </a:t>
            </a:r>
            <a:r>
              <a:rPr lang="en-US" b="1" dirty="0" smtClean="0"/>
              <a:t>nucleus</a:t>
            </a:r>
          </a:p>
          <a:p>
            <a:r>
              <a:rPr lang="en-US" dirty="0" smtClean="0"/>
              <a:t>Clear, thick</a:t>
            </a:r>
            <a:r>
              <a:rPr lang="en-US" b="1" dirty="0" smtClean="0"/>
              <a:t>, gel-like fluid</a:t>
            </a:r>
          </a:p>
          <a:p>
            <a:r>
              <a:rPr lang="en-US" b="1" dirty="0" smtClean="0"/>
              <a:t>Found in BOTH plant and animal cells</a:t>
            </a:r>
          </a:p>
          <a:p>
            <a:endParaRPr lang="en-US" b="1" dirty="0"/>
          </a:p>
          <a:p>
            <a:r>
              <a:rPr lang="en-US" dirty="0" smtClean="0"/>
              <a:t>Why cells need it?</a:t>
            </a:r>
          </a:p>
          <a:p>
            <a:pPr lvl="1"/>
            <a:r>
              <a:rPr lang="en-US" dirty="0" smtClean="0"/>
              <a:t>Makes sure all of the organelles are in the </a:t>
            </a:r>
            <a:r>
              <a:rPr lang="en-US" b="1" dirty="0" smtClean="0"/>
              <a:t>right spot</a:t>
            </a:r>
          </a:p>
          <a:p>
            <a:pPr lvl="1"/>
            <a:r>
              <a:rPr lang="en-US" dirty="0" smtClean="0"/>
              <a:t>Similar to our </a:t>
            </a:r>
            <a:r>
              <a:rPr lang="en-US" b="1" dirty="0" smtClean="0"/>
              <a:t>skeleton</a:t>
            </a:r>
            <a:r>
              <a:rPr lang="en-US" dirty="0" smtClean="0"/>
              <a:t> and body cavities keeping our organs in the </a:t>
            </a:r>
            <a:r>
              <a:rPr lang="en-US" b="1" dirty="0" smtClean="0"/>
              <a:t>correct</a:t>
            </a:r>
            <a:r>
              <a:rPr lang="en-US" dirty="0" smtClean="0"/>
              <a:t> places</a:t>
            </a:r>
            <a:endParaRPr lang="en-US" dirty="0"/>
          </a:p>
        </p:txBody>
      </p:sp>
      <p:pic>
        <p:nvPicPr>
          <p:cNvPr id="4" name="Picture 2" descr="http://www.enchantedlearning.com/subjects/plants/cell/anatom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556285" cy="2990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257800" y="1143000"/>
            <a:ext cx="2590800" cy="2514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www.rsc.org/chemistryworld/sites/default/files/upload/clear-gel_shutterstock_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143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4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608</Words>
  <Application>Microsoft Office PowerPoint</Application>
  <PresentationFormat>On-screen Show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What do I need to know about Prokaryotic and Eukaryotic Cells?</vt:lpstr>
      <vt:lpstr>Slide 2</vt:lpstr>
      <vt:lpstr>All Living Things</vt:lpstr>
      <vt:lpstr>Cell Organelles</vt:lpstr>
      <vt:lpstr>Overview</vt:lpstr>
      <vt:lpstr>Cell Wall</vt:lpstr>
      <vt:lpstr>Cell Membrane</vt:lpstr>
      <vt:lpstr>Nucleus</vt:lpstr>
      <vt:lpstr>Cytoplasm</vt:lpstr>
      <vt:lpstr>Mitochondria</vt:lpstr>
      <vt:lpstr>Endoplasmic Reticulum</vt:lpstr>
      <vt:lpstr>Ribosome</vt:lpstr>
      <vt:lpstr>Chloroplasts</vt:lpstr>
      <vt:lpstr>Vacuole</vt:lpstr>
      <vt:lpstr>Golgi Apparatus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Tran9</dc:creator>
  <cp:lastModifiedBy>dtran</cp:lastModifiedBy>
  <cp:revision>21</cp:revision>
  <dcterms:created xsi:type="dcterms:W3CDTF">2013-03-10T22:49:53Z</dcterms:created>
  <dcterms:modified xsi:type="dcterms:W3CDTF">2015-10-02T13:31:23Z</dcterms:modified>
</cp:coreProperties>
</file>