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8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9955-310B-4560-8A39-D247DC4604B9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A8D1-6F27-477F-A417-1A411E478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9955-310B-4560-8A39-D247DC4604B9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A8D1-6F27-477F-A417-1A411E478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9955-310B-4560-8A39-D247DC4604B9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A8D1-6F27-477F-A417-1A411E478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9955-310B-4560-8A39-D247DC4604B9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A8D1-6F27-477F-A417-1A411E478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9955-310B-4560-8A39-D247DC4604B9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A8D1-6F27-477F-A417-1A411E478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9955-310B-4560-8A39-D247DC4604B9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A8D1-6F27-477F-A417-1A411E478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9955-310B-4560-8A39-D247DC4604B9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A8D1-6F27-477F-A417-1A411E478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9955-310B-4560-8A39-D247DC4604B9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A8D1-6F27-477F-A417-1A411E478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9955-310B-4560-8A39-D247DC4604B9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A8D1-6F27-477F-A417-1A411E478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9955-310B-4560-8A39-D247DC4604B9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A8D1-6F27-477F-A417-1A411E478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9955-310B-4560-8A39-D247DC4604B9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A8D1-6F27-477F-A417-1A411E478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09955-310B-4560-8A39-D247DC4604B9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EA8D1-6F27-477F-A417-1A411E478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 Respiration Virtual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Light tubes (tubes 1-4)</a:t>
            </a:r>
          </a:p>
          <a:p>
            <a:pPr lvl="1"/>
            <a:r>
              <a:rPr lang="en-US" dirty="0" smtClean="0"/>
              <a:t>No snails, no elodea</a:t>
            </a:r>
          </a:p>
          <a:p>
            <a:pPr lvl="2"/>
            <a:r>
              <a:rPr lang="en-US" dirty="0" smtClean="0"/>
              <a:t>No cell respiration, no photosynthesis</a:t>
            </a:r>
          </a:p>
          <a:p>
            <a:pPr lvl="1"/>
            <a:r>
              <a:rPr lang="en-US" dirty="0" smtClean="0"/>
              <a:t>1 snail, no elodea</a:t>
            </a:r>
          </a:p>
          <a:p>
            <a:pPr lvl="2"/>
            <a:r>
              <a:rPr lang="en-US" dirty="0" smtClean="0"/>
              <a:t>Cell respiration only, no photosynthesis</a:t>
            </a:r>
          </a:p>
          <a:p>
            <a:pPr lvl="1"/>
            <a:r>
              <a:rPr lang="en-US" dirty="0" smtClean="0"/>
              <a:t>No snails, 1 elodea</a:t>
            </a:r>
          </a:p>
          <a:p>
            <a:pPr lvl="2"/>
            <a:r>
              <a:rPr lang="en-US" dirty="0" smtClean="0"/>
              <a:t>No cell respiration, photosynthesis only</a:t>
            </a:r>
          </a:p>
          <a:p>
            <a:pPr lvl="1"/>
            <a:r>
              <a:rPr lang="en-US" dirty="0" smtClean="0"/>
              <a:t>1 snail, 1 elodea</a:t>
            </a:r>
          </a:p>
          <a:p>
            <a:pPr lvl="2"/>
            <a:r>
              <a:rPr lang="en-US" dirty="0" smtClean="0"/>
              <a:t>Cell respiration and photosynthesis (what is the result?)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Dark tubes (tubes 5-8)</a:t>
            </a:r>
          </a:p>
          <a:p>
            <a:pPr lvl="1"/>
            <a:r>
              <a:rPr lang="en-US" dirty="0" smtClean="0"/>
              <a:t>No snails, no elodea</a:t>
            </a:r>
          </a:p>
          <a:p>
            <a:pPr lvl="2"/>
            <a:r>
              <a:rPr lang="en-US" dirty="0" smtClean="0"/>
              <a:t>No cell respiration, no photosynthesis</a:t>
            </a:r>
          </a:p>
          <a:p>
            <a:pPr lvl="1"/>
            <a:r>
              <a:rPr lang="en-US" dirty="0" smtClean="0"/>
              <a:t>1 snail, no elodea</a:t>
            </a:r>
          </a:p>
          <a:p>
            <a:pPr lvl="2"/>
            <a:r>
              <a:rPr lang="en-US" dirty="0" smtClean="0"/>
              <a:t>Cell respiration only, no photosynthesis</a:t>
            </a:r>
          </a:p>
          <a:p>
            <a:pPr lvl="1"/>
            <a:r>
              <a:rPr lang="en-US" dirty="0" smtClean="0"/>
              <a:t>No snails, 1 elodea</a:t>
            </a:r>
          </a:p>
          <a:p>
            <a:pPr lvl="2"/>
            <a:r>
              <a:rPr lang="en-US" dirty="0" smtClean="0"/>
              <a:t>No cell respiration, no photosynthesis</a:t>
            </a:r>
          </a:p>
          <a:p>
            <a:pPr lvl="1"/>
            <a:r>
              <a:rPr lang="en-US" dirty="0" smtClean="0"/>
              <a:t>1 snail, 1 elodea</a:t>
            </a:r>
          </a:p>
          <a:p>
            <a:pPr lvl="2"/>
            <a:r>
              <a:rPr lang="en-US" dirty="0" smtClean="0"/>
              <a:t>Cell respiration only, no photosynthesis (why?)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What is the relationship between snails and elodea</a:t>
            </a:r>
          </a:p>
          <a:p>
            <a:pPr lvl="1"/>
            <a:r>
              <a:rPr lang="en-US" dirty="0" smtClean="0"/>
              <a:t>Same as the relationship between ANY consumer and producer!</a:t>
            </a:r>
          </a:p>
          <a:p>
            <a:r>
              <a:rPr lang="en-US" dirty="0" smtClean="0"/>
              <a:t>Why did the color of BTB change?</a:t>
            </a:r>
          </a:p>
          <a:p>
            <a:pPr lvl="1"/>
            <a:r>
              <a:rPr lang="en-US" dirty="0" smtClean="0"/>
              <a:t>Indicator of pH</a:t>
            </a:r>
          </a:p>
          <a:p>
            <a:pPr lvl="1"/>
            <a:r>
              <a:rPr lang="en-US" dirty="0" smtClean="0"/>
              <a:t>Carbon dioxide + water = carbonic ACID (lowers pH and changes the color of BTB)</a:t>
            </a:r>
          </a:p>
          <a:p>
            <a:r>
              <a:rPr lang="en-US" dirty="0" smtClean="0"/>
              <a:t>Why add elodea to a snail aquarium to have a healthy ecosystem?</a:t>
            </a:r>
          </a:p>
          <a:p>
            <a:pPr lvl="1"/>
            <a:r>
              <a:rPr lang="en-US" dirty="0" smtClean="0"/>
              <a:t>Think back to our discussion of all consumers and producers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2.gstatic.com/images?q=tbn:ANd9GcTGAifcOhY5yYUKUQBCNI8x8YQ5Py9V95dYeox7PWfKKhUR9jC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0"/>
            <a:ext cx="3874992" cy="3200400"/>
          </a:xfrm>
          <a:prstGeom prst="rect">
            <a:avLst/>
          </a:prstGeom>
          <a:noFill/>
        </p:spPr>
      </p:pic>
      <p:pic>
        <p:nvPicPr>
          <p:cNvPr id="1028" name="Picture 4" descr="http://www.thetropicaltank.co.uk/Plantdir/Plantpic/e_dens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733799"/>
            <a:ext cx="2857500" cy="3124201"/>
          </a:xfrm>
          <a:prstGeom prst="rect">
            <a:avLst/>
          </a:prstGeom>
          <a:noFill/>
        </p:spPr>
      </p:pic>
      <p:sp>
        <p:nvSpPr>
          <p:cNvPr id="6" name="Curved Right Arrow 5"/>
          <p:cNvSpPr/>
          <p:nvPr/>
        </p:nvSpPr>
        <p:spPr>
          <a:xfrm>
            <a:off x="0" y="1600200"/>
            <a:ext cx="2362200" cy="36576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Right Arrow 6"/>
          <p:cNvSpPr/>
          <p:nvPr/>
        </p:nvSpPr>
        <p:spPr>
          <a:xfrm rot="10800000">
            <a:off x="6477000" y="1447800"/>
            <a:ext cx="2362200" cy="36576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2895600"/>
            <a:ext cx="17526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324600" y="4038600"/>
            <a:ext cx="17526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" y="3886200"/>
            <a:ext cx="17526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324600" y="3276600"/>
            <a:ext cx="17526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143000" y="266700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34200" y="289560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5800" y="1905000"/>
            <a:ext cx="12659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</a:t>
            </a:r>
            <a:r>
              <a:rPr lang="en-US" sz="5400" b="1" cap="none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5800" y="3048000"/>
            <a:ext cx="13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r>
              <a:rPr lang="en-US" sz="5400" b="1" cap="none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943600" y="3276600"/>
            <a:ext cx="24300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sz="5400" b="1" cap="none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r>
              <a:rPr lang="en-US" sz="5400" b="1" cap="none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en-US" sz="5400" b="1" cap="none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endParaRPr lang="en-US" sz="5400" b="1" cap="none" spc="50" baseline="-25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705600" y="2286000"/>
            <a:ext cx="8974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en-US" sz="5400" b="1" cap="none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53985" y="0"/>
            <a:ext cx="50543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ANY CONSUMER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09800" y="6087070"/>
            <a:ext cx="48570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ANY PRODUCER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allAtOnce"/>
      <p:bldP spid="18" grpId="0" build="allAtOnce"/>
      <p:bldP spid="19" grpId="0" build="allAtOnce"/>
      <p:bldP spid="20" grpId="0" build="allAtOnce"/>
      <p:bldP spid="17" grpId="0" build="allAtOnce"/>
      <p:bldP spid="22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7570" t="3125" r="18009" b="9375"/>
          <a:stretch>
            <a:fillRect/>
          </a:stretch>
        </p:blipFill>
        <p:spPr bwMode="auto">
          <a:xfrm>
            <a:off x="0" y="-1"/>
            <a:ext cx="9144000" cy="6982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Snails = consumers</a:t>
            </a:r>
          </a:p>
          <a:p>
            <a:pPr lvl="1"/>
            <a:r>
              <a:rPr lang="en-US" dirty="0" smtClean="0"/>
              <a:t>Cell respiration</a:t>
            </a:r>
          </a:p>
          <a:p>
            <a:pPr lvl="1"/>
            <a:r>
              <a:rPr lang="en-US" dirty="0" smtClean="0"/>
              <a:t>Take in oxygen and glucose</a:t>
            </a:r>
          </a:p>
          <a:p>
            <a:pPr lvl="1"/>
            <a:r>
              <a:rPr lang="en-US" dirty="0" smtClean="0"/>
              <a:t>Give off carbon dioxide and water</a:t>
            </a:r>
          </a:p>
          <a:p>
            <a:r>
              <a:rPr lang="en-US" dirty="0" smtClean="0"/>
              <a:t>Elodea = producers</a:t>
            </a:r>
          </a:p>
          <a:p>
            <a:pPr lvl="1"/>
            <a:r>
              <a:rPr lang="en-US" dirty="0" smtClean="0"/>
              <a:t>Photosynthesis</a:t>
            </a:r>
          </a:p>
          <a:p>
            <a:pPr lvl="1"/>
            <a:r>
              <a:rPr lang="en-US" dirty="0" smtClean="0"/>
              <a:t>Take in carbon dioxide and water</a:t>
            </a:r>
          </a:p>
          <a:p>
            <a:pPr lvl="1"/>
            <a:r>
              <a:rPr lang="en-US" dirty="0" smtClean="0"/>
              <a:t>Give off oxygen and glucose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How does carbon dioxide cycle in an aquarium?</a:t>
            </a:r>
          </a:p>
          <a:p>
            <a:pPr lvl="1"/>
            <a:r>
              <a:rPr lang="en-US" dirty="0" smtClean="0"/>
              <a:t>Where does it come from?</a:t>
            </a:r>
          </a:p>
          <a:p>
            <a:pPr lvl="1"/>
            <a:r>
              <a:rPr lang="en-US" dirty="0" smtClean="0"/>
              <a:t>How is it “recycled”?</a:t>
            </a:r>
          </a:p>
          <a:p>
            <a:r>
              <a:rPr lang="en-US" dirty="0" smtClean="0"/>
              <a:t>How did we measure the level of carbon dioxide?</a:t>
            </a:r>
          </a:p>
          <a:p>
            <a:pPr lvl="1"/>
            <a:r>
              <a:rPr lang="en-US" dirty="0" err="1" smtClean="0"/>
              <a:t>Bromothymol</a:t>
            </a:r>
            <a:r>
              <a:rPr lang="en-US" dirty="0" smtClean="0"/>
              <a:t> blue</a:t>
            </a:r>
          </a:p>
          <a:p>
            <a:pPr lvl="2"/>
            <a:r>
              <a:rPr lang="en-US" dirty="0" smtClean="0"/>
              <a:t>Blue indicates…</a:t>
            </a:r>
          </a:p>
          <a:p>
            <a:pPr lvl="2"/>
            <a:r>
              <a:rPr lang="en-US" dirty="0" smtClean="0"/>
              <a:t>Green indicates…</a:t>
            </a:r>
          </a:p>
          <a:p>
            <a:pPr lvl="2"/>
            <a:r>
              <a:rPr lang="en-US" dirty="0" smtClean="0"/>
              <a:t>Yellow indicates…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the independent variable?</a:t>
            </a:r>
          </a:p>
          <a:p>
            <a:pPr lvl="1"/>
            <a:r>
              <a:rPr lang="en-US" dirty="0" smtClean="0"/>
              <a:t>Independent variable = what the scientist can change/adjust/manipulate</a:t>
            </a:r>
          </a:p>
          <a:p>
            <a:pPr lvl="1"/>
            <a:r>
              <a:rPr lang="en-US" dirty="0" smtClean="0"/>
              <a:t>What did we change for each test tube?</a:t>
            </a:r>
          </a:p>
          <a:p>
            <a:r>
              <a:rPr lang="en-US" dirty="0" smtClean="0"/>
              <a:t>What was the control group?</a:t>
            </a:r>
          </a:p>
          <a:p>
            <a:pPr lvl="1"/>
            <a:r>
              <a:rPr lang="en-US" dirty="0" smtClean="0"/>
              <a:t>Control group = a standard that you can compare your results against to look for any patterns/interesting findings</a:t>
            </a:r>
          </a:p>
          <a:p>
            <a:pPr lvl="1"/>
            <a:r>
              <a:rPr lang="en-US" dirty="0" smtClean="0"/>
              <a:t>Which test tubes would we expect no change?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7570" t="4167" r="18594" b="6250"/>
          <a:stretch>
            <a:fillRect/>
          </a:stretch>
        </p:blipFill>
        <p:spPr bwMode="auto">
          <a:xfrm>
            <a:off x="0" y="0"/>
            <a:ext cx="9144000" cy="7214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the results of your experiment with your table</a:t>
            </a:r>
          </a:p>
          <a:p>
            <a:r>
              <a:rPr lang="en-US" dirty="0" smtClean="0"/>
              <a:t>Were your predictions similar to the end results?</a:t>
            </a:r>
          </a:p>
          <a:p>
            <a:r>
              <a:rPr lang="en-US" dirty="0" smtClean="0"/>
              <a:t>Explain your reasoning behind your predictions and why those predictions may have been incorrect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 l="17570" t="8333" r="18594" b="6250"/>
          <a:stretch>
            <a:fillRect/>
          </a:stretch>
        </p:blipFill>
        <p:spPr bwMode="auto">
          <a:xfrm>
            <a:off x="0" y="0"/>
            <a:ext cx="911612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258274" y="1524000"/>
            <a:ext cx="28857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WHY!!!!?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667000" y="2438400"/>
            <a:ext cx="4038600" cy="17526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124200" y="2362200"/>
            <a:ext cx="3581400" cy="19050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733800" y="2362200"/>
            <a:ext cx="2971800" cy="19050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267200" y="2362200"/>
            <a:ext cx="2438400" cy="20574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410200" y="2362200"/>
            <a:ext cx="1295400" cy="1828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867400" y="2362200"/>
            <a:ext cx="838200" cy="19050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6400800" y="2362200"/>
            <a:ext cx="304800" cy="20574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705600" y="2362200"/>
            <a:ext cx="381000" cy="2209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57400" y="5867400"/>
            <a:ext cx="762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Green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124200" y="6019800"/>
            <a:ext cx="762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Green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00600" y="5867400"/>
            <a:ext cx="762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Green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705600" y="3962400"/>
            <a:ext cx="762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Green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667000" y="3962400"/>
            <a:ext cx="9144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Yellow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410200" y="3886200"/>
            <a:ext cx="9144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Yellow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886200" y="4038600"/>
            <a:ext cx="9144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Yellow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943600" y="6019800"/>
            <a:ext cx="762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362200" y="4419600"/>
            <a:ext cx="381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US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819400" y="4495800"/>
            <a:ext cx="381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en-US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29000" y="4572000"/>
            <a:ext cx="381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en-US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38600" y="4572000"/>
            <a:ext cx="3048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en-US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371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Cell Respiration Virtual Lab</vt:lpstr>
      <vt:lpstr>Slide 2</vt:lpstr>
      <vt:lpstr>Slide 3</vt:lpstr>
      <vt:lpstr>Virtual Lab</vt:lpstr>
      <vt:lpstr>Slide 5</vt:lpstr>
      <vt:lpstr>Slide 6</vt:lpstr>
      <vt:lpstr>Slide 7</vt:lpstr>
      <vt:lpstr>Results</vt:lpstr>
      <vt:lpstr>Slide 9</vt:lpstr>
      <vt:lpstr>Results</vt:lpstr>
      <vt:lpstr>Results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Respiration Virtual Lab</dc:title>
  <dc:creator>dtran</dc:creator>
  <cp:lastModifiedBy>dtran</cp:lastModifiedBy>
  <cp:revision>7</cp:revision>
  <dcterms:created xsi:type="dcterms:W3CDTF">2015-02-03T15:17:31Z</dcterms:created>
  <dcterms:modified xsi:type="dcterms:W3CDTF">2016-01-07T19:38:13Z</dcterms:modified>
</cp:coreProperties>
</file>