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6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FBD0-9DE8-4818-A6EC-249F4FEF9A6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D0241-58CA-45C2-80A3-CFD1E84A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8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Unicellular vs. Multicellular Organisms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a T Chart of Benefits and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well-marked capacity of regeneration is present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capacity of regeneration decreases with increasing specialization (more special = less easy to regenerate)</a:t>
            </a:r>
            <a:endParaRPr lang="en-US" dirty="0"/>
          </a:p>
        </p:txBody>
      </p:sp>
      <p:pic>
        <p:nvPicPr>
          <p:cNvPr id="10242" name="Picture 2" descr="http://laphamsquarterly.org/roundtable/images/amputation2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91784"/>
            <a:ext cx="2971800" cy="36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cell has the same role for itself and the organism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Cells have a double role.  One for themselves and other for the organism</a:t>
            </a:r>
            <a:endParaRPr lang="en-US" dirty="0"/>
          </a:p>
        </p:txBody>
      </p:sp>
      <p:pic>
        <p:nvPicPr>
          <p:cNvPr id="11266" name="Picture 2" descr="http://deskarati.com/wp-content/uploads/2012/11/red-blood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01808"/>
            <a:ext cx="4724400" cy="31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50097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8632"/>
                <a:gridCol w="4585368"/>
              </a:tblGrid>
              <a:tr h="25843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Unicellular organism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Multicellular organism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258432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Body is made up of a single cell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Body is made up of numerous cells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832039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r>
                        <a:rPr lang="en-US" sz="1200" dirty="0">
                          <a:effectLst/>
                        </a:rPr>
                        <a:t>        </a:t>
                      </a:r>
                      <a:r>
                        <a:rPr lang="en-US" sz="1800" dirty="0">
                          <a:effectLst/>
                        </a:rPr>
                        <a:t>Division of labor is at the organelle level. It gives a low level of operational efficiency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Division of labor may be at cellular, tissue, organ and organ system level. It gives high degree of operational efficiency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545235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A single cell carries out all the life processes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Different cells are specialized to perform different functions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832039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The cell body is exposed to the external environment on all sides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Only outer cells are specialized to face the environment. Inner cells are devoted to other functions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832039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An injury of the cells can cause death of the organism.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Injury or death of some cells does not affect the organisms as the same can be replaced by new one.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832039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A cell body cannot attain a large size because of the limit imposed by surface area to volume ratio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 multicellular body can attain a large size by increasing the number of small cells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545235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Lifespan is short due to heavy load of work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Lifespan is long due to limited load of work for each cell type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545235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Power of division is not lost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Certain specialized cells lose power of division (ex. Nerve cells)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832039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</a:t>
                      </a:r>
                      <a:r>
                        <a:rPr lang="en-US" sz="1200">
                          <a:effectLst/>
                        </a:rPr>
                        <a:t>        </a:t>
                      </a:r>
                      <a:r>
                        <a:rPr lang="en-US" sz="1800">
                          <a:effectLst/>
                        </a:rPr>
                        <a:t>A well-marked capacity of regeneration is present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capacity of regeneration decreases with increasing specialization (more special = less easy to regenerate)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  <a:tr h="545235">
                <a:tc>
                  <a:txBody>
                    <a:bodyPr/>
                    <a:lstStyle/>
                    <a:p>
                      <a:pPr marL="0" marR="0" indent="-342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</a:t>
                      </a:r>
                      <a:r>
                        <a:rPr lang="en-US" sz="1200">
                          <a:effectLst/>
                        </a:rPr>
                        <a:t>      </a:t>
                      </a:r>
                      <a:r>
                        <a:rPr lang="en-US" sz="1800">
                          <a:effectLst/>
                        </a:rPr>
                        <a:t>The cell has the same role for itself and the organism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Cells have a double role. One for themselves and other for the organism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6" marR="455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Body is made up of a single cell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Body is made up of numerous cells</a:t>
            </a:r>
            <a:endParaRPr lang="en-US" dirty="0"/>
          </a:p>
        </p:txBody>
      </p:sp>
      <p:pic>
        <p:nvPicPr>
          <p:cNvPr id="2050" name="Picture 2" descr="http://triemerlab.plantbiology.msu.edu/Euglena/images/spring2000_14903_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9000"/>
            <a:ext cx="4191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ssets.inhabitat.com/wp-content/blogs.dir/1/files/2013/01/Lion-537x35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"/>
          <a:stretch/>
        </p:blipFill>
        <p:spPr bwMode="auto">
          <a:xfrm>
            <a:off x="4604351" y="3436883"/>
            <a:ext cx="4445329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Division of labor is at the organelle level.  It gives a low level of operational efficiency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Division of labor may be at cellular, tissue, organ and organ system level.  It gives a high degree of operational efficiency</a:t>
            </a:r>
            <a:endParaRPr lang="en-US" dirty="0"/>
          </a:p>
        </p:txBody>
      </p:sp>
      <p:pic>
        <p:nvPicPr>
          <p:cNvPr id="3074" name="Picture 2" descr="http://dvr.delawareworks.com/assets/images/splash-page-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/>
        </p:blipFill>
        <p:spPr bwMode="auto">
          <a:xfrm>
            <a:off x="1447800" y="4042882"/>
            <a:ext cx="5876925" cy="28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single cell carries out all the life processes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Different cells are specialized to perform different functions</a:t>
            </a:r>
            <a:endParaRPr lang="en-US" dirty="0"/>
          </a:p>
        </p:txBody>
      </p:sp>
      <p:pic>
        <p:nvPicPr>
          <p:cNvPr id="4098" name="Picture 2" descr="http://readingroom.mindspec.org/wp-content/stemcell_in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65858"/>
            <a:ext cx="2706414" cy="3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temcellschool.org/images/stem_cells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8486"/>
            <a:ext cx="3475749" cy="29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to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cell body is exposed to the external environment on all sides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Only outer cells are specialized to face the environment.  Inner cells are devoted to other functions</a:t>
            </a:r>
            <a:endParaRPr lang="en-US" dirty="0"/>
          </a:p>
        </p:txBody>
      </p:sp>
      <p:pic>
        <p:nvPicPr>
          <p:cNvPr id="5122" name="Picture 2" descr="http://www.daviddarling.info/images/serous_membra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12882"/>
            <a:ext cx="2762250" cy="28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injury of the cells can cause death of the organism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Injury or death of some cells does not affect the organisms as the same can be replaced by new one</a:t>
            </a:r>
            <a:endParaRPr lang="en-US" dirty="0"/>
          </a:p>
        </p:txBody>
      </p:sp>
      <p:pic>
        <p:nvPicPr>
          <p:cNvPr id="6146" name="Picture 2" descr="http://cdn.theatlantic.com/static/mt/assets/culture_test/rg3%20injury%20ap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56461"/>
            <a:ext cx="5172622" cy="29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Limitation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cell body cannot attain a large size because of the limit imposed by surface area to volume ratio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multicellular body can attain a large size by increasing the number of small cells</a:t>
            </a:r>
            <a:endParaRPr lang="en-US" dirty="0"/>
          </a:p>
        </p:txBody>
      </p:sp>
      <p:pic>
        <p:nvPicPr>
          <p:cNvPr id="7170" name="Picture 2" descr="http://s3.amazonaws.com/rapgenius/1343267409_sequoia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038599" cy="30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5/57/Staphylococcus_aureus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873239" cy="30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Lifespan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Lifespan is short due to heavy load of 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Lifespan is long due to limited load of work for each cell type</a:t>
            </a:r>
            <a:endParaRPr lang="en-US" dirty="0"/>
          </a:p>
        </p:txBody>
      </p:sp>
      <p:sp>
        <p:nvSpPr>
          <p:cNvPr id="7" name="AutoShape 2" descr="data:image/jpeg;base64,/9j/4AAQSkZJRgABAQAAAQABAAD/2wCEAAkGBxQSEhUUDxQWFRUWFxQUFhgXGB0fHhwhISEYHRwfGxoYHCggGhwlIBgaITEhJykrLi4uHh8zODMsNygtLisBCgoKDAwMDg8MGiwZHxkrKysrKzcrKysrKysrKysrKysrKysrKysrKysrKysrKysrKysrKysrKysrKysrKysrK//AABEIAJcBTQMBIgACEQEDEQH/xAAcAAEAAwEBAQEBAAAAAAAAAAAABQYHBAMBAgj/xABFEAACAQMCBQMCBAMGAgYLAAABAgMABBESIQUGEzFBIlFhBzIUQnGBI5GhFTNSgpKxYvAWJDRTc9EIFyUmVHKTlLLB0v/EABQBAQAAAAAAAAAAAAAAAAAAAAD/xAAUEQEAAAAAAAAAAAAAAAAAAAAA/9oADAMBAAIRAxEAPwDcaUpQKUpQKUpQKUpQKUpQKUpQKUpQK+Zqn8z8dZZxAMqoAJIO7E+oAadwu2CNs5xuNjxXdwht3kt5TGVbYwNuWH5NshznI0nPtQX6lRHLl80iSJJIkkkMjxOVGO265XJ0sVIJH9Kl6BSlKBUZxXjkFvjrPgkZCqrO2PfRGC2PnFSRrDZuP6o2uJjrllI1EDuM+lFBO4Go4X3J980Gt8J5ntbnAhlBYkgKwZHOM/kkCt4J7eKmKxOO5QpJNcIEhRELSyLpaNjh4miI36uTtpPn+eu8B4iLm3hnUMoljSTDdxkZwceaDvpSlApSlAr5mojmfipt4sqMu7COPt3IJJ3/AMKqzY84xVD4lNki5WaZXXSCWkbSSPGjICncHCjtnI9g1SlUvlLmR26Udw5lM7OI26ekggSOQxHpIATHYHOO+drpQKUpQKUpQKUpQKUpQKUpQKUpQKUpQKUpQKUpQKUpQKUpQKUpQZX9TOEss/Vky8E4WLSo9QcKw09iMuowp8EsPzCuDkjgotr2OGRo1ZerLCEZlV9SovqD7mRU7Y7ZYbgZrRON8QhMiQSKX0kStgE6Nm0ds4Y4JHwp37ZqLQw39zFGpCSmN1kVtIeONGzkRuCwZ9aAEggAN5AoOr6ccNS2veIwWxYxJIhbWxYlmGobkDBHqBOWyNGSCDnQ6jOB8EjtVYR6mZ9JeSRizuQMAsT8ewAqToFKUoFY5zdwI2t6Aqg2kzGYLt6D6UlXTj7T1EI9vV7CtS49xZbWEyOGbdUVVG7MxwqjwMk9zsO5rObyC6kzcToTL6T6XDoo1AmIRqMqvnUMknGdhgBH2V8v4a8tJldyuEVnKDqH7UU42RgRpHpGcKd8mtN5P1G0hd9WZEWTS2PTkDYadh7n5JxgYAqHIPDEvNc80aSQrPM0BkjGpiSuosrbjQyaQCM5BPsTpAFB9pSlApSvK6nWNGdzgKMn/n38UEFz3b5tTKo1NbsJwozltOQygDuzKWAHvj9aynmnlaRrxX6kisxLIi5ZFOHYhmHpUlFJwdzjAO1aPxC9kliaWeJ10gPFFsdDDUU1aR6pftONwhxjJGTVJZJLp1/Br1J2jgm7elHCyZ6mRpQHUVwd9xgUErw6GeGewjtki/CAF+pIxL4IIyc40yEvp0gEeqtHqm8K5dlmuBccTjh/hKogiUB1Vs5ZtRUEkaUI+d/yqauVApSlApSlBzcQvo4I2lndY40GWZjgAVEW/M3UIMdvKyFSwI0aj5+zVnPwd/iq39YJiVtIAjOJZXYqpxkouVzjLYydWQNiq1SOHcw3EdxJGkUhMDQxlATvnVggEHGwJ7HIGaDcrC+jmjWSFgytnBHuCQQR3DAggg7ggg9q6apfB+I6OI9FCD14BPKo/K66VL4xtkFFI84B983SgUpSgUpSgUpSgUpSgUpSgUpXFxTiSwKC25ZgiKO7MfA+BuSewAJPag7aVTL/AJ1eDT1YotsdXTMx0eMLqhGs52xtn48WbhHEluIlljDKDkFXUqwIJDAg9iCCKDtpSvy65BHuMbUFH5dvvxHVlcHLTK2k5Ozf3ZOdsdNkxj/zJ+cdVI7wLbANcLHJdLHq050Y2z46gdk/QHbYVDcsXchuGhnhETIIIS6MSGMUksYYD5VEHvgYPip2+4Gj8SkuF1LOkUCrKSQqgmXUuO2Tt3+O29BcLG6WWNJIzlHUOpwRkEZGxGR+hr3qpfTQTLavFdSCSaK4nRyPGTqG3jIYHHsattApSlBReepXa7t413RI5Jio+7VlUBHzoaQf5q6+Eh16bqR0pMOpxjGRuCK/PN9rm8tGOwIkUn9GjI3+dR2+KheC8aJsihy40MVPnudhjt/PwaD0+n/FcXN0mcxSTK6E59LmNMqfGGA1ZH5tjuRWjCsD45w2SG3WWwcFurLJLqwFQB3dX9Z0jQ2kjuRjOPFb2nYZx2Hbt+1B+qUpQKhOM30YlSGTOdDXGB+bQyADtnYuG2xgqKm6pH1Ag/j2jr6GYywCTGdJOiQZHbH8Jj+3eg87ribSS4QGQYClcbRnfDE527d/0FenDuJ9DinQZcC6iVsgdpEVsBmHfMcbf6APavPlVyHnXWH/AIoXO2QuhO/+YNn9fmoPifF1guLq+mZh0ZYY41Kg/YCvoA/M4mdTnJwxO2Ng1elfmNsgEed99v6Gv1QKUryuZ1jRnkIVVBZiewA3JNBWuYuajFP+GtwnV0hmkkzojznTlV9TscE4GBjGSMio++4aZcde4eeRNcoUjSvqBACaCABjKjOdid9zmFk4yi2sl5NpJmld2Ld1XUAqZCg5RFVSO+R7kmqDa8zTfiGWUsqSqDDgerAGoZ0sTpbLADc77/IXFeOhbgC1jSJCBG5ABdpRrBjJ39EekZwSMAgb4r88J4pbdK6/EysoilM79mypypxjJIJDekYK7EgZqx8HtI5OI5mjQrLaagsiqfUrJqwGyA3rOcdxpz2GLj/YtvlT0IgVxpIRRjByOw7Z3x770FD+jvK/4UTzOsys5jROsACVCRsTjH+MsAfYDbOa0umKUClKUClKUClKUClKUClKUCql9QSyLBMMaY5MO2ft14VWx5GrAPgZydgSLbUZzLOqW0vUCsGUxBW7MX9Cqc7YZmA396DI1muZ75UvtJgZxcQIAPWgJBOQwORqXKkH422q8/T8yJPfxTSmd+uJmkAwq61UCMDOxVUHt427E1C84MP+rRMzw9O5EXW9QCxsM5QydxkKATkAsCQQDWocB4IlqrhGd2kYPI8hGpjpVQToVVHpVRsB2oJWlKUGd3fDvw/GNeVEcsUk+53yGgDjHwfV/mNdFtcyNxG7YAGJTawEnvkJIzFfBBEkef6dq9/qRcRIbMucP12Ve2MMjqQ/nQWMY2/Noz4rxv7pY5oJ2AVZkZJG8B0yY+5x6gZBnvkKPNB18okC6uTvm4VJiPA0lo9hjvpCAnPgCrhVL5fjdru3mLZjNpLp98s0JIb5Gnx7tV0oFKUoKf8AVKFxZG4hzrtnE/fbTusmQO4CMzfqoqA5ffrJdaVwVaRwfysDl2APnZj/AFFXbm/iEcFnPJNjSI3GNvUSNKqAe5YkAD5qjfT52SUI7A6HBODsC8Klh84YH9waCU4bZGWK2ZgNLq8mGGzB8uAQu35u37VauXZSYQjMzPETC7NjJK4322OQQc/NZ9bcXCSixYsCJneP/wAMyM6qfbSMADwAPmrpyZcLJHOyHUDcz7++CAMbe2B+uaCw0pSgVSfqrCxtYpFAKwziSTLY9JSWPxv3kX/kVdqrnPr4tCugyCSSCNkU4ZgXXUoz3yAc/GfagpfJE2JJtX98ZhrUncL04imoHfzjt715C3FwLpNO7zTCJ8H7sBBjBB2IP9c+1dfDElTibO2US5ZJNDLvlUUOQf00fG/xv5cOmZYi6L1HgMgzIctICSVZSfuZ42B87sR4oND5emYwqsg9cf8ACY5zq04AbPf1DBIPY5G+MmTqu8jcQNzbm40lFlclAV05AwucZJwSpIzvjFWKgVUfqOjSww26EATzxiVT+aNcsyj3JIUY8jI81bqzjn/mtIr62gz6Yh15SuCcnKonnGRqYgAH7N8E0Hx+UY1VYpmBVdJG2xY41tgnYZJ757+xqgczrFCOnYxMXKibSobUjnJV11E5wQFZPb4O2w8HvVuI/Xp3wSrbnOe3fYbA1SOPcSs42uCGAnk1K4ORv9wQnOQpwe3sfeg6OAzSTLHHegwXEeLiFvKal+8EHTImH0kZ8lTvVv5R5vhvUwSsdwuRLETuCCRqTOC0ZxkN7VzzcBeeysimFngjgK6iQPtUOjEAkA49juBWd3nEZVuHHG7AIgyVYqGj0/MhYLIc42Jz8Cg3KlZPwrnyCGIrDfLgHZbrRIV84UxTA6dzgEtjsCBgVFc5fVKQxslrdQIcZzEhLN4IDszKvn8pPtjvQbZmvtYRy7zZPbXNpDDNLMkrorhwxjk6j4BjLksmkyffnSe2DprdhQfaUpQKUpQKUpQKVA8U48UkaKEKWj0mQsT6cjIAVd2bGD3AwRv4ri5d5raeRkmjVQHMYkVhp1YB0kMchiCcYyDg5xtkLXVM+pnFzawrIDjSJpAuBhmVCVByQcDJbbfKg+KudVj6k8L/ABPD5k39OiQ4GW0owZwuN9TIHX/MR5oOXmG61Q23oDrL6ZGBwUQoSWU+CDp8jHfxUtyZxUXNpFIGL41RFyQS5jJQvt/iK6uw71TOKcQL2/DRaBv4idct7KsYypJGNRLqMbZAIFTvITMjTxyYBcrcoqjCqp/hlc9i+qIsxAGdQPk0FxpSlBifNKNdX91L1XAgb8Mq6QVVdKkkBvJcH1DGCF8jbt46/wCJ4RNGmGmj0GRMgnIxqxjsQG1r5+2oTiXGHtuKXUcgwOsSAMZZT68kDdgdYA/zb967+SpupcXAbIWaCFmAAO5Mi9/PpC/6R7UFn+mtzJNLLkBIrdERVxk6pPUcn8ukKNv+PetEqmfTfWgubeVBqikT+LjHWyi+vH+X3OO35cm50ClKUGe/VK4WR7W0ZwokdpXTb1qowFOe+WZTpwc6ahOEcMjsrqF4gipIywyYPpD4bp7DsD1JF/ZfNe/1rsWSS0vQWCxlopMDYBsFSf1YAfqQfFQPGL3XZy4b+IOn0wCCdYZTHj/Pt5+djsELz/dTQ8UllQFlVEaJdRU4ZVVwuBk+tXJA9s7djvPK/B1tLWKFPyqNRIALMd2Zsd2JJJNY1zs8xKTzFRcwpK0SxjY6CJskuSDoVS5x3wRgZAG62kutEY7FlVsfqAaD1pSlArNPqxGLqa1s2GpAWuZgCAQMFI8exJL4yMYDdyK0usk5+uTZ8UMj7pcwQgHIGlo30knzj1r8HU1BD8qssV6Yo2kMcZiePW5YZyUl0nwMdMacd8bYNefMHGFsr+aFmcKkMXSYeog6V0ghR5zgHffHauNhkyzAYMLBgwHpGkBZNgdb6jnOAclQewqR5o4fbcT4tY6ZMw3SHqFWxvCHJTO2SSVQ4322oNH+mPDZbewRbgFGaSaUIe6K7syjYnBIOrGdixFWuvgr7QeN7cdON3wW0KzYUZJwCcAeScV/OXBY5JupcxXDrNIJLh1KCX3J2ILecDG5AHtW/c13LR2V1Ih0slvO6n2IRiD+xFZr9PelCoWELq0r1G/w+NBJ75Kn37ZoM35e45cRzTTI0koTIZNRGcZ0lQckjdvSPt+B2lObeYIuJiOFIAbj8sq4wqk4PUIPYAHKn498VK/VDhghuBfWIZSzGCYLpwH/ACsRjGGG364wckVNcucCROES31xqkmuGimBXY4V9MQVQfuYMxIOc68HtQarwK961tDJtl40LY8HHqH7HI/au1lB2O4qifTbiKiS4tANKqRcwrvkI5IYHI2PUBbH/AB9zV9oOf8DF/wB2n+kf+VRXMvKdvfRpHOuAkiSgoFByudiSp9JzuP61O0oKfztABNYEADTcRDYeDJCMbeP+fFXCq3zLqa5soxjSZDI++DhCjDH+fR+varJQKUpQKUpQKUpQZb9R+BXrTlrKTR19tSj1LpT1Bvj0DDg7asY8n98NeFfwPSkIladQ8X+IgEHqNpOQhyQcDfTuMVab64je6aKdiupRHEAfhWdh4GSypnvt8195ZgtYpJYodBkLl2Y41tspIJ/MU1KNuwKUFlrl4pfpBDJNKcJGrOxxnYewG5PjFdVUL6uXbrBbxKupZp1D/ogMg79vUqnv4oIPkuaF7GGYNpEVy7Y1bBixjIyDjRiUEDtjFWzle9ie49Lhna2QkYIwA5Y7HsD1V/5FZ7bXcMkN9aSSiMtA0hXYAMujJDt3Zh0hg+2cCp/6F26NbzXGsu7OkIJ7qiojhDgBSQZW3A9h4wA1ClKGgwj6qcIN3xOfogiSKG2UN4yRI2Dj3BQbnPneoXgd28EfUQ6WQMjgKW1nLEAhQT6WVgcYG53FaRLYNLxW/WAqrFIGJddQ1COMDAyNiCozuMr2G+aPBLNaPOLyJpi7MY3hBYBhpDasn06skjfck0Fq5U4+x4uVDGSB4dBlC4UPkEKSBpO50jB7sffbV6zW3tWktFnVUWOMdduoQTlD1AF05AJZRuT6fY1ottMHRXHZlVh+4zQetKUoKJ9V58xW9uwBSeUrJnyqqzYG/wDiCfsDWKcd4ebG4aLraIX6LRsRqK6SD7E+kqBj5HtW+c22kU1zZR3CK4Z5yFYZ3EbHI8gg43HvWec98sW40x2qyG520apXkXJIXTpkZvSchfAGaCD5R5la84jbq5XYmQD7txE5kG4GxTWvnOR7Ctk5Euh0Db59Vs3TAySdByYic7/b6d/KGscsOW5zI0IijtZUYxkhjhmA1AEoo7o2sA51AjtgY0HkDhz2l48ban6sIeWViACysemqJvgAGXsd+5z4DR6UpQKy7/0gbcPY2+Qf+1KMquWAMc2cDIzuAcZ3xWo1VPqDHC0UK3KK6PLp0t5IR5Bj2Y9PGRjGTQZNyMy9PBB/hmWNi2wJyclvbOcYyMADv3rt5CntoIeGSS6erFeTwuuPUnVWZFyncZYRHPsT81Ic38px2TRzWzmOOUCKVfWw15UDQxYmPVuBsVBRe2az3oNMGtzFi4bRMyFvWX0htfU3P2hyFOy6yDkkUH9UCvtcnCLkyQROSCWRSxUjGrHqxj2ORXXQfmRAwIYZBBBB8isUveXDwniKBXJtpw5h2yUKDJjb3AXs3kDB33rbazn648MeSyilh1aredJCV30qQysdPdsErsKCD/EQzPPbzkNFcQKyAnxgdjjYgkEHfG3c1+eaeI6eBQ/hl0/hJ4oJFAbTqQHSctuULNHIGz5GdwRVH4TfJKUgIlWZFIMZQ6ifIJ2wAAO5A2Harz9MbLpXE1lfRqRdQR3QibDr6WYHUexcgq2BsAAM0HH9EeISz3ZIHpitRFOTvli+UwQdiTrJz7fy2+uawsIoECQRpGg7KihR/IV00ClKUFZ5k1firTT2z6v9cOKs1QHHFzc22+wYHv8AI/nU/QKUpQKUpQKUpQUTmGE23FbW4VfRcF4ZCXP3aMrhTt9sY2GM4bzjP64Q8UebkgKYpblWLashHmIbYkY3VW7dlqmfUrmh7m5WKBQyW05KEEg9VNizkjAUHXHpGfuByDgV4cX4h1ZJbS39cl68LhdWPuEZ+4Z9OVcn2APc7UG51Rfq1E01vDbR7PNOuG050hFZyR87AfIJHmrzVa5rtYppreOdA4AmkxjOnARdQ9iC4Gfk0GK2HMNqt/G99CNUKyK2hchCCoViD9y6VZgR21L+p1f6V3I/DtEAApJuIdKsB05CxGWb7nyCT8MnvWcvylJNLNdcJfU1q6rKJWLBjhiwQt+dBpyNWPVgEEb2Tla9cXFpeTzBxKXtv4IxGQ+kqdOSxYNjVk4ULn3JDW6UqA554g0NnKYtfUkxDGU7qz+kMP8A5clv2oKnwriULX/FL0b9FYoNjkMoH3DH/ErfsB718+nlut+t686sIy6QJGVK6QuJRJg7q5Z1YHAxpUj3qL5+tZIIlisv4R128QwPuOSVDeCCQBv+laXZWkdjakKPTEjSOQN2IBZm3Pc4Pn2HagqPDbCQW9wszghTHJqXADOhYS5A+0aoztvsfPerHyNI5s4xKMFcqMdtPdcfABC/tXDbWASyS3d2PUilEjnBZjoILHPc5Of1qY5UsFgs7eJOyxJ+5Iyxx4yST+9BLV8Nfag+b7wpb6EbRJO6W0bYzgucE7/4VDN+1BC3k4luxeLGWjtlmiWQsAOx1soPddXpz505GRVV5KtHuOLGWaQziNZHIxlYz6RFvnbPrwDj7SQO1Wb6iSra8JZYQEGI4YwPA2Ax8ADP6CpnkTgotLKGPYuUV5WyTqcgZJLEk+36AUEXzrGUuIXTOXV0ZRGZM6dLKwRPUSpwM+Mj4ryvOKg39ikkZEsqlyMElXAXvg+j0GTvtjNd0k0bcSdyykwRrEd/t1K0hzn4ZO1fu3sSeIpKTkLFLHgZxk9Ig79yArDPsT77haBX2lKBVc5hAmnhtzhVCTXBc9hgCNV79z1S36KamOKXywRl233VVUEAuzEKiLqIGpmIUZIGT3FVvi9iIrW5nuAJZpB6gxGlf8MceQMIuTvsSSSe9BAcT4uOITxWKZK6szMpAXQmnX6vuXJVwCu+cbjvXZyysQVrmTKaoEwJUUAHGtghxnR6dWM4qK5W5Sjhga4Kkm5UQLuVZUf++ctgMGbBAAOAFTBGTV15i4UJ7N40IiBjYhh+XO5I+cA+2c480HN9Msmy1YYK81w6au5BdiTjGwLaiPg+2KtdeVpAI0VFzhVCjPfbbf3NetArxvLZZUaOQBkcFWB8g7GvaoPme8ZVSJG0GUlWfsVTB1FT2Eh7Ln5O+nFBhl5Y3AnSSEqJI7k2yy6iS6oshXXkbkpFuMnOvcZ7aAcSXfD76LUhZAnS9P2uQWUjzjqDsdsD2qRveFwS3NpbaP4MUUlzgD0EkrEikeTh5DvnOD371+rjhYk4jYk7LEbqUAdvSFUAY2A9YP6qKC+ClBSgUpSgpvMzE8TsV1YUK7Y8k64sftgPn9quVUbmKVv7ZsVGSvTbO3bOvfP+UA/tV5oFKUoFfM0zVN+pM5ktujbuuevbrOBviMtlg+OwIAyD3G3dhkLfDOr50MGwSDgg4I2IOPIIxXpWM8BmmDW1xGAJTdLZ48yoMdQkAAhSAzqpJCgK2TWt8SvlgjaR84GAAASWJOFUBQSSSQAAPNB/OXNDKnGZxbNiJ5ZNDMMgSDeQgHuBLk4+Pirb9KDM1/ALmPpCKyeKEAAhwGTLBs5HgjPfJxtXgvI6392IpAIZ1aa4u2jZyYuozNGE1AAlic53wNXxXZyZwpobmweUSyTieeEuXLKUWKdCyBfSqBsfd6t/eg2VjiqBxXioa1l4ggJdl0wBcklCcR50jI1ZZ/JGr3Axeb6EvG6g4LKyg+2QRmsw4XcmSKwtICuc27TLjIwoUOp9wUDkfBU9qC28n8G/s/h+l8FyJJ5QO2phqIHYkDZcnc4yarXB+Cullw6FY4w0txFPLk40Lp1TYUj1FgCmB5bVk/dV45sVjZXIjGWMMgA/Y5/fGarZuGlurARk6YjIz4B0nKsoAJ/UH9lx3oL1VZ53DabdlIAW4UtnHlJAO+33Fas1RPMMIdYlO4MyZ/TDE/0FBU+PyJdTW8SE5e6jb94iJMH3wkUm3uR+1t5psGuLO4hjOHkhkRT8kECoDlmVpbpWVQsSQu52/NIy6P0IRW/ZiKulBmllxd5DHIRmNYXmB3/MOwOP+I1odgwMUZHYohH8hVIltmZb5FGmRVuY0+MktHj29LIf/wBVdOE/3EX/AIcf/wCIoOuoLmhQTaqfN0oH/wBOY/7A1O1A8xajJBsNCdaXVncME0Jj9pHP7UFK5wuv7Q4lbcPiPpUmS4yMjQM6h+rfb+9alis6+lnBFSW7udyWkMSt4I2dzjz6iFzvsmNt86NQZfzBHJDxSQqARLonTOwb+EINLYPgpn/MPbeycCnImhjlJ6hFy+/kL0gSf3cV487Wi/ibaUHD4ljHzjS4/kQe/gtUhZcNH49pf+6iaLvk5kMbk4+dAH7CgsVKUoK5zPLL+Is1iyVLyu4AO+lcLnHgF8+3b2qrcycT/tS5j4bBq0a9dy5X09OMjWATjJZmRNuwY571ZeY+Oi3kkaQKIooFOo7kvIzALpG+wjBxgk6hjscxn0miZ4JbqVSjXEzlVPhFOlMe+fUc+c57YoJfnFdFvGYxgJLF9o+1ft8DYDIHbavOS+EqThz/AAyFiAHnV6Wwf3NSnMoP4S40gE9KQgHscKTg48VS7eOUmCFmP8SZWO43VGDMFG43VXzv4oNHpXwV9oFZfzLdt/aUrsoMUSRx5+QrORtvt1V3Hlh7VofGOIpbQyTSfbGpbA7n2Ue7E4A+SKzATycQlWHJQmUrK6fmbdpQvv01CoX99ABO+A5+D8ySm4huJlEcDq9qjEhQ8iszBQM+kAORv5BHg1auXb4yTWerGplvG/QDpbD3GSP5V7888LhjsoVVNKQywJGAMhQx6JJ8kBZCT581FcpR/wDtJFXISG3uQucerMkQzt270GkUpSgUpSgofG5c8dtE2/uCw/nNk4z/AMI96vlUPiS/+8Fsdv8Asrge5x1Cf29Yq+UCoTnHmAWNs0xALEhI1OcFznGogHSowST7A+cVL3BYKdABbB0gnAJ8ZIBwPnBrG+buK3V4lzbXL20eyaomkRhGytlVR1IbqkYbLZGAchexCBm+o1wJY0/EPIZCI5EfCAFyPUunSUC5OPGwyMHNXfivFEkknso2jRXg1xFcBjJqbrHI/MAYmHgnPfBxT+BcPNvbtDc9CVbhyJG6gLgNpjDZ+0qBg7NsNxvtXrzFyCHhs34bbz4m1CZw5coQGCMNTD0ZLNsQCD8ig1Dlzk+yhdLi11uCvUjzKzplhvIoJI1MrHf2Y4wCak+PEAxFlDKrtJk/lIVtJ/qaqnIHHxbj8BxBhDcKwCK7H1lt2CM3pYaj6QD2IAG1Sf1Ea4EQNqru2iVVRELZkYxKmoKNgFMm5IHuR3oOrllW/CSTov8AEnaWZe3q/LER8MiIwB7asV48vXoc2gK6WMMoxgDGnpBhgdt/aujku7nMKRXFtJAYo0TU5UhtPpGADkEgasbgZxmqnyBxGRYreW5RMRxSxOytl/U6tq04+304ODtn2FBpN2+lHIycKxwO/bx81l/KMOniFlHI6h4rTBVSBmQRoGUqPzetzk+Bj9L3xeY3VjMbFlkZ0kWMhsAndSNXjcEZrO5eU+ISXktxBaxwmWUStJLPh8LgBVMRbT5OceO5oNcljDAqexBB/faqLygBCbWBSWw1xGWO5OjqKSTjclkzuc1L8Et7y3jc3cxlQRsw16WkVgOwZEQMp37jV8nxRuWZYmS1aa9RJUAkjZCDksAzh8kEguXGNsgjzvQa/UJxmWQzwRxsANM0rjAydICoMk7DLE/t4qH4fz5G1zHaSLrlfYPD6kz39Sk64xjfJyPkgEiS4zwadp+vayIrGLokSaiBuxBXScZ9W+Qc4X2oKPyNxm9WeQ/hs25VMqWVZMgZBRWwz4zp305G47YrTeHcSinXVC6tjGoA7qT4Ze6t8Gs//wDVrdtIsrcSaNlyQsMXpGxUY1uc7HG4qQk+nZkeOSa7fqoNJkiQIzDIPfJIPpAz4HbHeg/Ul4RxG8jK5Uxo3YY9Kw6v6ONvip7kviPXs4myGK6omIIPqjJQn07AnTqx4zVIvXtJruYzTNDcJcThQNlZcQphiV0nUIVYZOxPtUhawLblprM9OU5YjLdOY4ACuudJJ2OtcN6R3BIoNDql8buZJJJwfSqMkKDvkBSzPjAOWL6dO/8Ad584rp4ZzeXuo7SaDpzOhkOiZJAuATvpw2nYjUVAzj3rxfla6RpBb3SdOWR5T1YizKWYthSrgEDJxke2c0HDyVxprdDDfRCBWkkaGTHoIZmbEhyem5JJy2AdQHfar6rg9qo5+n8mS39oTsxbUVdI+mfgooBK7DbVXby7ySLS46yXD4IcNCiqkRLYydAzg+kHbG+fc0EX9W5SgtHGwSWUsc+8bRgfOWkUVO2d3jiDLvpki2yNiyYxg47lWb/Sfaqt9Ur5VuYYpsBGgl0lgdJZnTKlu2cIMedzX5TjljIqwuyOGOQHkBYOAcYOdnwSQc0Gn15XMyojO5wqqWY+wAyf9qo6c1mAOPxMU6xqXIlOmTG2MOi6CBv9wBO2TVo4LxAXluJGidFkDDRKu5HbceVI/mKDOOPOXigecB5ZC15GrERkvKdMCtjt0og2Tk7Ke/cznKfHxZW0UN5vFHGf+sopKjB7SgZ0k5yCCR74OMyk307sXYGaN5QuQiySyMqAnOEUt6QPHt4rq4hyXaTKimNkVMaRFI8Y29xGwz+p3oP1xHjKT2VxJaSIx6LFWIOBqU6SRjJXzt33qsW/HLZZ4jgnoNJK+2DGzSNASw7gKJHBPsCe29TnHuFJa2mmxt9I69sziCMFsLJGWcjuxAXucnaqjw7jCQXkkkU0WiRY0eJlaMuchQQzAIGBY7diCe1BrCn2r7WatcrAY57K5S3jKjMHpMLKNTNiMFdDgMSSuncAkkZqf5O5zS/klSOMjpZ1Op1J39IyQpDEblcbYPjBIVn6g8xRSXEltI+kWyBxHvl5WAKPj7Wji1AgHu5zto3gOUy/CplnnAng3t00nMsavpZnIGdeTGDoG+HJ+DqvHeUrK8ZXu7eOV1GkMQQcb7Eggkbnv2qCl+ldgCGthLbMpDKYpCQCPOmXUpP6ig8/qFzHBJwq5e1mSX+7QdNgcMXUAHB9O47mubl+8Vbu3dnHrDwqV7ESJE6bgnbMTDJ8kDuajua+WLThyLI6Tz/iJ1W8nfVI+jDOPsGFzIsXYeMe2IrgXM1h1PwUAVLZh+cmL1aiy+p8MGGlT3Bz2JNBtQr7Wcj6gLaTNFcyRzQjtIkqGVMAZWRNtQG51DfHcEgmrpy/xuG9hE9qxeJiwVirLnBwcBwDjIIz8GgkqUpQUO9lzx23XbKpN+uDGP6Zx/Sr5VAMbf8ASEEq2BbuwOltO4QfdjH5SKv9ArkHDIer1hFH1tOjq6F149teNWPjNKUHG3K9kX6htLYvqD6uimrUOzZ05z81LBfavlKDxuLGNyrSRozL9pZQSPOxI2r3xSlAxURd8rWUoYSWsDBiWb+GuSTjJJAzk4AzSlBKQwqihUUKo2AUAAfoB2r0pSgVCScoWDElrK1JYlmJgjJJ9ySu53NKUHZwzgtvbZ/CwRQ6vu6Uapn9dIGa76UoFKUoIq+5as53MlxaW8rnALyQozHGwyzKTsK5/wDoXw7/AOAtP/t4/wD+aUoJGw4VBBnoQxxZAU9NFXIGwHpA2HgV2UpQKUpQfiWJWGGAYexGf965puFQOpV4YmVgQwKKQR7EEbilKDktOVrKJg8NnbRsNwyQopHjYhcjualsV9pQKUpQfMV8kjDDDAEexGf96+UoONeCWwcuLeEOdy3TXJ7jc4z2J/ma7IolUYQBR7AY/wBqUoP3SlKD5iua54dFIpWWKN1YYYMikEexBG43NKUEfaco2MT9SKzt0fbdYkGMe2Bt+1TEaBRhQAB2ApSg/VKUoFKU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SEhUUDxQWFRUWFxQUFhgXGB0fHhwhISEYHRwfGxoYHCggGhwlIBgaITEhJykrLi4uHh8zODMsNygtLisBCgoKDAwMDg8MGiwZHxkrKysrKzcrKysrKysrKysrKysrKysrKysrKysrKysrKysrKysrKysrKysrKysrKysrK//AABEIAJcBTQMBIgACEQEDEQH/xAAcAAEAAwEBAQEBAAAAAAAAAAAABQYHBAMBAgj/xABFEAACAQMCBQMCBAMGAgYLAAABAgMABBESIQUGEzFBIlFhBzIUQnGBI5GhFTNSgpKxYvAWJDRTc9EIFyUmVHKTlLLB0v/EABQBAQAAAAAAAAAAAAAAAAAAAAD/xAAUEQEAAAAAAAAAAAAAAAAAAAAA/9oADAMBAAIRAxEAPwDcaUpQKUpQKUpQKUpQKUpQKUpQKUpQK+Zqn8z8dZZxAMqoAJIO7E+oAadwu2CNs5xuNjxXdwht3kt5TGVbYwNuWH5NshznI0nPtQX6lRHLl80iSJJIkkkMjxOVGO265XJ0sVIJH9Kl6BSlKBUZxXjkFvjrPgkZCqrO2PfRGC2PnFSRrDZuP6o2uJjrllI1EDuM+lFBO4Go4X3J980Gt8J5ntbnAhlBYkgKwZHOM/kkCt4J7eKmKxOO5QpJNcIEhRELSyLpaNjh4miI36uTtpPn+eu8B4iLm3hnUMoljSTDdxkZwceaDvpSlApSlAr5mojmfipt4sqMu7COPt3IJJ3/AMKqzY84xVD4lNki5WaZXXSCWkbSSPGjICncHCjtnI9g1SlUvlLmR26Udw5lM7OI26ekggSOQxHpIATHYHOO+drpQKUpQKUpQKUpQKUpQKUpQKUpQKUpQKUpQKUpQKUpQKUpQKUpQZX9TOEss/Vky8E4WLSo9QcKw09iMuowp8EsPzCuDkjgotr2OGRo1ZerLCEZlV9SovqD7mRU7Y7ZYbgZrRON8QhMiQSKX0kStgE6Nm0ds4Y4JHwp37ZqLQw39zFGpCSmN1kVtIeONGzkRuCwZ9aAEggAN5AoOr6ccNS2veIwWxYxJIhbWxYlmGobkDBHqBOWyNGSCDnQ6jOB8EjtVYR6mZ9JeSRizuQMAsT8ewAqToFKUoFY5zdwI2t6Aqg2kzGYLt6D6UlXTj7T1EI9vV7CtS49xZbWEyOGbdUVVG7MxwqjwMk9zsO5rObyC6kzcToTL6T6XDoo1AmIRqMqvnUMknGdhgBH2V8v4a8tJldyuEVnKDqH7UU42RgRpHpGcKd8mtN5P1G0hd9WZEWTS2PTkDYadh7n5JxgYAqHIPDEvNc80aSQrPM0BkjGpiSuosrbjQyaQCM5BPsTpAFB9pSlApSvK6nWNGdzgKMn/n38UEFz3b5tTKo1NbsJwozltOQygDuzKWAHvj9aynmnlaRrxX6kisxLIi5ZFOHYhmHpUlFJwdzjAO1aPxC9kliaWeJ10gPFFsdDDUU1aR6pftONwhxjJGTVJZJLp1/Br1J2jgm7elHCyZ6mRpQHUVwd9xgUErw6GeGewjtki/CAF+pIxL4IIyc40yEvp0gEeqtHqm8K5dlmuBccTjh/hKogiUB1Vs5ZtRUEkaUI+d/yqauVApSlApSlBzcQvo4I2lndY40GWZjgAVEW/M3UIMdvKyFSwI0aj5+zVnPwd/iq39YJiVtIAjOJZXYqpxkouVzjLYydWQNiq1SOHcw3EdxJGkUhMDQxlATvnVggEHGwJ7HIGaDcrC+jmjWSFgytnBHuCQQR3DAggg7ggg9q6apfB+I6OI9FCD14BPKo/K66VL4xtkFFI84B983SgUpSgUpSgUpSgUpSgUpSgUpXFxTiSwKC25ZgiKO7MfA+BuSewAJPag7aVTL/AJ1eDT1YotsdXTMx0eMLqhGs52xtn48WbhHEluIlljDKDkFXUqwIJDAg9iCCKDtpSvy65BHuMbUFH5dvvxHVlcHLTK2k5Ozf3ZOdsdNkxj/zJ+cdVI7wLbANcLHJdLHq050Y2z46gdk/QHbYVDcsXchuGhnhETIIIS6MSGMUksYYD5VEHvgYPip2+4Gj8SkuF1LOkUCrKSQqgmXUuO2Tt3+O29BcLG6WWNJIzlHUOpwRkEZGxGR+hr3qpfTQTLavFdSCSaK4nRyPGTqG3jIYHHsattApSlBReepXa7t413RI5Jio+7VlUBHzoaQf5q6+Eh16bqR0pMOpxjGRuCK/PN9rm8tGOwIkUn9GjI3+dR2+KheC8aJsihy40MVPnudhjt/PwaD0+n/FcXN0mcxSTK6E59LmNMqfGGA1ZH5tjuRWjCsD45w2SG3WWwcFurLJLqwFQB3dX9Z0jQ2kjuRjOPFb2nYZx2Hbt+1B+qUpQKhOM30YlSGTOdDXGB+bQyADtnYuG2xgqKm6pH1Ag/j2jr6GYywCTGdJOiQZHbH8Jj+3eg87ribSS4QGQYClcbRnfDE527d/0FenDuJ9DinQZcC6iVsgdpEVsBmHfMcbf6APavPlVyHnXWH/AIoXO2QuhO/+YNn9fmoPifF1guLq+mZh0ZYY41Kg/YCvoA/M4mdTnJwxO2Ng1elfmNsgEed99v6Gv1QKUryuZ1jRnkIVVBZiewA3JNBWuYuajFP+GtwnV0hmkkzojznTlV9TscE4GBjGSMio++4aZcde4eeRNcoUjSvqBACaCABjKjOdid9zmFk4yi2sl5NpJmld2Ld1XUAqZCg5RFVSO+R7kmqDa8zTfiGWUsqSqDDgerAGoZ0sTpbLADc77/IXFeOhbgC1jSJCBG5ABdpRrBjJ39EekZwSMAgb4r88J4pbdK6/EysoilM79mypypxjJIJDekYK7EgZqx8HtI5OI5mjQrLaagsiqfUrJqwGyA3rOcdxpz2GLj/YtvlT0IgVxpIRRjByOw7Z3x770FD+jvK/4UTzOsys5jROsACVCRsTjH+MsAfYDbOa0umKUClKUClKUClKUClKUClKUCql9QSyLBMMaY5MO2ft14VWx5GrAPgZydgSLbUZzLOqW0vUCsGUxBW7MX9Cqc7YZmA396DI1muZ75UvtJgZxcQIAPWgJBOQwORqXKkH422q8/T8yJPfxTSmd+uJmkAwq61UCMDOxVUHt427E1C84MP+rRMzw9O5EXW9QCxsM5QydxkKATkAsCQQDWocB4IlqrhGd2kYPI8hGpjpVQToVVHpVRsB2oJWlKUGd3fDvw/GNeVEcsUk+53yGgDjHwfV/mNdFtcyNxG7YAGJTawEnvkJIzFfBBEkef6dq9/qRcRIbMucP12Ve2MMjqQ/nQWMY2/Noz4rxv7pY5oJ2AVZkZJG8B0yY+5x6gZBnvkKPNB18okC6uTvm4VJiPA0lo9hjvpCAnPgCrhVL5fjdru3mLZjNpLp98s0JIb5Gnx7tV0oFKUoKf8AVKFxZG4hzrtnE/fbTusmQO4CMzfqoqA5ffrJdaVwVaRwfysDl2APnZj/AFFXbm/iEcFnPJNjSI3GNvUSNKqAe5YkAD5qjfT52SUI7A6HBODsC8Klh84YH9waCU4bZGWK2ZgNLq8mGGzB8uAQu35u37VauXZSYQjMzPETC7NjJK4322OQQc/NZ9bcXCSixYsCJneP/wAMyM6qfbSMADwAPmrpyZcLJHOyHUDcz7++CAMbe2B+uaCw0pSgVSfqrCxtYpFAKwziSTLY9JSWPxv3kX/kVdqrnPr4tCugyCSSCNkU4ZgXXUoz3yAc/GfagpfJE2JJtX98ZhrUncL04imoHfzjt715C3FwLpNO7zTCJ8H7sBBjBB2IP9c+1dfDElTibO2US5ZJNDLvlUUOQf00fG/xv5cOmZYi6L1HgMgzIctICSVZSfuZ42B87sR4oND5emYwqsg9cf8ACY5zq04AbPf1DBIPY5G+MmTqu8jcQNzbm40lFlclAV05AwucZJwSpIzvjFWKgVUfqOjSww26EATzxiVT+aNcsyj3JIUY8jI81bqzjn/mtIr62gz6Yh15SuCcnKonnGRqYgAH7N8E0Hx+UY1VYpmBVdJG2xY41tgnYZJ757+xqgczrFCOnYxMXKibSobUjnJV11E5wQFZPb4O2w8HvVuI/Xp3wSrbnOe3fYbA1SOPcSs42uCGAnk1K4ORv9wQnOQpwe3sfeg6OAzSTLHHegwXEeLiFvKal+8EHTImH0kZ8lTvVv5R5vhvUwSsdwuRLETuCCRqTOC0ZxkN7VzzcBeeysimFngjgK6iQPtUOjEAkA49juBWd3nEZVuHHG7AIgyVYqGj0/MhYLIc42Jz8Cg3KlZPwrnyCGIrDfLgHZbrRIV84UxTA6dzgEtjsCBgVFc5fVKQxslrdQIcZzEhLN4IDszKvn8pPtjvQbZmvtYRy7zZPbXNpDDNLMkrorhwxjk6j4BjLksmkyffnSe2DprdhQfaUpQKUpQKUpQKVA8U48UkaKEKWj0mQsT6cjIAVd2bGD3AwRv4ri5d5raeRkmjVQHMYkVhp1YB0kMchiCcYyDg5xtkLXVM+pnFzawrIDjSJpAuBhmVCVByQcDJbbfKg+KudVj6k8L/ABPD5k39OiQ4GW0owZwuN9TIHX/MR5oOXmG61Q23oDrL6ZGBwUQoSWU+CDp8jHfxUtyZxUXNpFIGL41RFyQS5jJQvt/iK6uw71TOKcQL2/DRaBv4idct7KsYypJGNRLqMbZAIFTvITMjTxyYBcrcoqjCqp/hlc9i+qIsxAGdQPk0FxpSlBifNKNdX91L1XAgb8Mq6QVVdKkkBvJcH1DGCF8jbt46/wCJ4RNGmGmj0GRMgnIxqxjsQG1r5+2oTiXGHtuKXUcgwOsSAMZZT68kDdgdYA/zb967+SpupcXAbIWaCFmAAO5Mi9/PpC/6R7UFn+mtzJNLLkBIrdERVxk6pPUcn8ukKNv+PetEqmfTfWgubeVBqikT+LjHWyi+vH+X3OO35cm50ClKUGe/VK4WR7W0ZwokdpXTb1qowFOe+WZTpwc6ahOEcMjsrqF4gipIywyYPpD4bp7DsD1JF/ZfNe/1rsWSS0vQWCxlopMDYBsFSf1YAfqQfFQPGL3XZy4b+IOn0wCCdYZTHj/Pt5+djsELz/dTQ8UllQFlVEaJdRU4ZVVwuBk+tXJA9s7djvPK/B1tLWKFPyqNRIALMd2Zsd2JJJNY1zs8xKTzFRcwpK0SxjY6CJskuSDoVS5x3wRgZAG62kutEY7FlVsfqAaD1pSlArNPqxGLqa1s2GpAWuZgCAQMFI8exJL4yMYDdyK0usk5+uTZ8UMj7pcwQgHIGlo30knzj1r8HU1BD8qssV6Yo2kMcZiePW5YZyUl0nwMdMacd8bYNefMHGFsr+aFmcKkMXSYeog6V0ghR5zgHffHauNhkyzAYMLBgwHpGkBZNgdb6jnOAclQewqR5o4fbcT4tY6ZMw3SHqFWxvCHJTO2SSVQ4322oNH+mPDZbewRbgFGaSaUIe6K7syjYnBIOrGdixFWuvgr7QeN7cdON3wW0KzYUZJwCcAeScV/OXBY5JupcxXDrNIJLh1KCX3J2ILecDG5AHtW/c13LR2V1Ih0slvO6n2IRiD+xFZr9PelCoWELq0r1G/w+NBJ75Kn37ZoM35e45cRzTTI0koTIZNRGcZ0lQckjdvSPt+B2lObeYIuJiOFIAbj8sq4wqk4PUIPYAHKn498VK/VDhghuBfWIZSzGCYLpwH/ACsRjGGG364wckVNcucCROES31xqkmuGimBXY4V9MQVQfuYMxIOc68HtQarwK961tDJtl40LY8HHqH7HI/au1lB2O4qifTbiKiS4tANKqRcwrvkI5IYHI2PUBbH/AB9zV9oOf8DF/wB2n+kf+VRXMvKdvfRpHOuAkiSgoFByudiSp9JzuP61O0oKfztABNYEADTcRDYeDJCMbeP+fFXCq3zLqa5soxjSZDI++DhCjDH+fR+varJQKUpQKUpQKUpQZb9R+BXrTlrKTR19tSj1LpT1Bvj0DDg7asY8n98NeFfwPSkIladQ8X+IgEHqNpOQhyQcDfTuMVab64je6aKdiupRHEAfhWdh4GSypnvt8195ZgtYpJYodBkLl2Y41tspIJ/MU1KNuwKUFlrl4pfpBDJNKcJGrOxxnYewG5PjFdVUL6uXbrBbxKupZp1D/ogMg79vUqnv4oIPkuaF7GGYNpEVy7Y1bBixjIyDjRiUEDtjFWzle9ie49Lhna2QkYIwA5Y7HsD1V/5FZ7bXcMkN9aSSiMtA0hXYAMujJDt3Zh0hg+2cCp/6F26NbzXGsu7OkIJ7qiojhDgBSQZW3A9h4wA1ClKGgwj6qcIN3xOfogiSKG2UN4yRI2Dj3BQbnPneoXgd28EfUQ6WQMjgKW1nLEAhQT6WVgcYG53FaRLYNLxW/WAqrFIGJddQ1COMDAyNiCozuMr2G+aPBLNaPOLyJpi7MY3hBYBhpDasn06skjfck0Fq5U4+x4uVDGSB4dBlC4UPkEKSBpO50jB7sffbV6zW3tWktFnVUWOMdduoQTlD1AF05AJZRuT6fY1ottMHRXHZlVh+4zQetKUoKJ9V58xW9uwBSeUrJnyqqzYG/wDiCfsDWKcd4ebG4aLraIX6LRsRqK6SD7E+kqBj5HtW+c22kU1zZR3CK4Z5yFYZ3EbHI8gg43HvWec98sW40x2qyG520apXkXJIXTpkZvSchfAGaCD5R5la84jbq5XYmQD7txE5kG4GxTWvnOR7Ctk5Euh0Db59Vs3TAySdByYic7/b6d/KGscsOW5zI0IijtZUYxkhjhmA1AEoo7o2sA51AjtgY0HkDhz2l48ban6sIeWViACysemqJvgAGXsd+5z4DR6UpQKy7/0gbcPY2+Qf+1KMquWAMc2cDIzuAcZ3xWo1VPqDHC0UK3KK6PLp0t5IR5Bj2Y9PGRjGTQZNyMy9PBB/hmWNi2wJyclvbOcYyMADv3rt5CntoIeGSS6erFeTwuuPUnVWZFyncZYRHPsT81Ic38px2TRzWzmOOUCKVfWw15UDQxYmPVuBsVBRe2az3oNMGtzFi4bRMyFvWX0htfU3P2hyFOy6yDkkUH9UCvtcnCLkyQROSCWRSxUjGrHqxj2ORXXQfmRAwIYZBBBB8isUveXDwniKBXJtpw5h2yUKDJjb3AXs3kDB33rbazn648MeSyilh1aredJCV30qQysdPdsErsKCD/EQzPPbzkNFcQKyAnxgdjjYgkEHfG3c1+eaeI6eBQ/hl0/hJ4oJFAbTqQHSctuULNHIGz5GdwRVH4TfJKUgIlWZFIMZQ6ifIJ2wAAO5A2Harz9MbLpXE1lfRqRdQR3QibDr6WYHUexcgq2BsAAM0HH9EeISz3ZIHpitRFOTvli+UwQdiTrJz7fy2+uawsIoECQRpGg7KihR/IV00ClKUFZ5k1firTT2z6v9cOKs1QHHFzc22+wYHv8AI/nU/QKUpQKUpQKUpQUTmGE23FbW4VfRcF4ZCXP3aMrhTt9sY2GM4bzjP64Q8UebkgKYpblWLashHmIbYkY3VW7dlqmfUrmh7m5WKBQyW05KEEg9VNizkjAUHXHpGfuByDgV4cX4h1ZJbS39cl68LhdWPuEZ+4Z9OVcn2APc7UG51Rfq1E01vDbR7PNOuG050hFZyR87AfIJHmrzVa5rtYppreOdA4AmkxjOnARdQ9iC4Gfk0GK2HMNqt/G99CNUKyK2hchCCoViD9y6VZgR21L+p1f6V3I/DtEAApJuIdKsB05CxGWb7nyCT8MnvWcvylJNLNdcJfU1q6rKJWLBjhiwQt+dBpyNWPVgEEb2Tla9cXFpeTzBxKXtv4IxGQ+kqdOSxYNjVk4ULn3JDW6UqA554g0NnKYtfUkxDGU7qz+kMP8A5clv2oKnwriULX/FL0b9FYoNjkMoH3DH/ErfsB718+nlut+t686sIy6QJGVK6QuJRJg7q5Z1YHAxpUj3qL5+tZIIlisv4R128QwPuOSVDeCCQBv+laXZWkdjakKPTEjSOQN2IBZm3Pc4Pn2HagqPDbCQW9wszghTHJqXADOhYS5A+0aoztvsfPerHyNI5s4xKMFcqMdtPdcfABC/tXDbWASyS3d2PUilEjnBZjoILHPc5Of1qY5UsFgs7eJOyxJ+5Iyxx4yST+9BLV8Nfag+b7wpb6EbRJO6W0bYzgucE7/4VDN+1BC3k4luxeLGWjtlmiWQsAOx1soPddXpz505GRVV5KtHuOLGWaQziNZHIxlYz6RFvnbPrwDj7SQO1Wb6iSra8JZYQEGI4YwPA2Ax8ADP6CpnkTgotLKGPYuUV5WyTqcgZJLEk+36AUEXzrGUuIXTOXV0ZRGZM6dLKwRPUSpwM+Mj4ryvOKg39ikkZEsqlyMElXAXvg+j0GTvtjNd0k0bcSdyykwRrEd/t1K0hzn4ZO1fu3sSeIpKTkLFLHgZxk9Ig79yArDPsT77haBX2lKBVc5hAmnhtzhVCTXBc9hgCNV79z1S36KamOKXywRl233VVUEAuzEKiLqIGpmIUZIGT3FVvi9iIrW5nuAJZpB6gxGlf8MceQMIuTvsSSSe9BAcT4uOITxWKZK6szMpAXQmnX6vuXJVwCu+cbjvXZyysQVrmTKaoEwJUUAHGtghxnR6dWM4qK5W5Sjhga4Kkm5UQLuVZUf++ctgMGbBAAOAFTBGTV15i4UJ7N40IiBjYhh+XO5I+cA+2c480HN9Msmy1YYK81w6au5BdiTjGwLaiPg+2KtdeVpAI0VFzhVCjPfbbf3NetArxvLZZUaOQBkcFWB8g7GvaoPme8ZVSJG0GUlWfsVTB1FT2Eh7Ln5O+nFBhl5Y3AnSSEqJI7k2yy6iS6oshXXkbkpFuMnOvcZ7aAcSXfD76LUhZAnS9P2uQWUjzjqDsdsD2qRveFwS3NpbaP4MUUlzgD0EkrEikeTh5DvnOD371+rjhYk4jYk7LEbqUAdvSFUAY2A9YP6qKC+ClBSgUpSgpvMzE8TsV1YUK7Y8k64sftgPn9quVUbmKVv7ZsVGSvTbO3bOvfP+UA/tV5oFKUoFfM0zVN+pM5ktujbuuevbrOBviMtlg+OwIAyD3G3dhkLfDOr50MGwSDgg4I2IOPIIxXpWM8BmmDW1xGAJTdLZ48yoMdQkAAhSAzqpJCgK2TWt8SvlgjaR84GAAASWJOFUBQSSSQAAPNB/OXNDKnGZxbNiJ5ZNDMMgSDeQgHuBLk4+Pirb9KDM1/ALmPpCKyeKEAAhwGTLBs5HgjPfJxtXgvI6392IpAIZ1aa4u2jZyYuozNGE1AAlic53wNXxXZyZwpobmweUSyTieeEuXLKUWKdCyBfSqBsfd6t/eg2VjiqBxXioa1l4ggJdl0wBcklCcR50jI1ZZ/JGr3Axeb6EvG6g4LKyg+2QRmsw4XcmSKwtICuc27TLjIwoUOp9wUDkfBU9qC28n8G/s/h+l8FyJJ5QO2phqIHYkDZcnc4yarXB+Cullw6FY4w0txFPLk40Lp1TYUj1FgCmB5bVk/dV45sVjZXIjGWMMgA/Y5/fGarZuGlurARk6YjIz4B0nKsoAJ/UH9lx3oL1VZ53DabdlIAW4UtnHlJAO+33Fas1RPMMIdYlO4MyZ/TDE/0FBU+PyJdTW8SE5e6jb94iJMH3wkUm3uR+1t5psGuLO4hjOHkhkRT8kECoDlmVpbpWVQsSQu52/NIy6P0IRW/ZiKulBmllxd5DHIRmNYXmB3/MOwOP+I1odgwMUZHYohH8hVIltmZb5FGmRVuY0+MktHj29LIf/wBVdOE/3EX/AIcf/wCIoOuoLmhQTaqfN0oH/wBOY/7A1O1A8xajJBsNCdaXVncME0Jj9pHP7UFK5wuv7Q4lbcPiPpUmS4yMjQM6h+rfb+9alis6+lnBFSW7udyWkMSt4I2dzjz6iFzvsmNt86NQZfzBHJDxSQqARLonTOwb+EINLYPgpn/MPbeycCnImhjlJ6hFy+/kL0gSf3cV487Wi/ibaUHD4ljHzjS4/kQe/gtUhZcNH49pf+6iaLvk5kMbk4+dAH7CgsVKUoK5zPLL+Is1iyVLyu4AO+lcLnHgF8+3b2qrcycT/tS5j4bBq0a9dy5X09OMjWATjJZmRNuwY571ZeY+Oi3kkaQKIooFOo7kvIzALpG+wjBxgk6hjscxn0miZ4JbqVSjXEzlVPhFOlMe+fUc+c57YoJfnFdFvGYxgJLF9o+1ft8DYDIHbavOS+EqThz/AAyFiAHnV6Wwf3NSnMoP4S40gE9KQgHscKTg48VS7eOUmCFmP8SZWO43VGDMFG43VXzv4oNHpXwV9oFZfzLdt/aUrsoMUSRx5+QrORtvt1V3Hlh7VofGOIpbQyTSfbGpbA7n2Ue7E4A+SKzATycQlWHJQmUrK6fmbdpQvv01CoX99ABO+A5+D8ySm4huJlEcDq9qjEhQ8iszBQM+kAORv5BHg1auXb4yTWerGplvG/QDpbD3GSP5V7888LhjsoVVNKQywJGAMhQx6JJ8kBZCT581FcpR/wDtJFXISG3uQucerMkQzt270GkUpSgUpSgofG5c8dtE2/uCw/nNk4z/AMI96vlUPiS/+8Fsdv8Asrge5x1Cf29Yq+UCoTnHmAWNs0xALEhI1OcFznGogHSowST7A+cVL3BYKdABbB0gnAJ8ZIBwPnBrG+buK3V4lzbXL20eyaomkRhGytlVR1IbqkYbLZGAchexCBm+o1wJY0/EPIZCI5EfCAFyPUunSUC5OPGwyMHNXfivFEkknso2jRXg1xFcBjJqbrHI/MAYmHgnPfBxT+BcPNvbtDc9CVbhyJG6gLgNpjDZ+0qBg7NsNxvtXrzFyCHhs34bbz4m1CZw5coQGCMNTD0ZLNsQCD8ig1Dlzk+yhdLi11uCvUjzKzplhvIoJI1MrHf2Y4wCak+PEAxFlDKrtJk/lIVtJ/qaqnIHHxbj8BxBhDcKwCK7H1lt2CM3pYaj6QD2IAG1Sf1Ea4EQNqru2iVVRELZkYxKmoKNgFMm5IHuR3oOrllW/CSTov8AEnaWZe3q/LER8MiIwB7asV48vXoc2gK6WMMoxgDGnpBhgdt/aujku7nMKRXFtJAYo0TU5UhtPpGADkEgasbgZxmqnyBxGRYreW5RMRxSxOytl/U6tq04+304ODtn2FBpN2+lHIycKxwO/bx81l/KMOniFlHI6h4rTBVSBmQRoGUqPzetzk+Bj9L3xeY3VjMbFlkZ0kWMhsAndSNXjcEZrO5eU+ISXktxBaxwmWUStJLPh8LgBVMRbT5OceO5oNcljDAqexBB/faqLygBCbWBSWw1xGWO5OjqKSTjclkzuc1L8Et7y3jc3cxlQRsw16WkVgOwZEQMp37jV8nxRuWZYmS1aa9RJUAkjZCDksAzh8kEguXGNsgjzvQa/UJxmWQzwRxsANM0rjAydICoMk7DLE/t4qH4fz5G1zHaSLrlfYPD6kz39Sk64xjfJyPkgEiS4zwadp+vayIrGLokSaiBuxBXScZ9W+Qc4X2oKPyNxm9WeQ/hs25VMqWVZMgZBRWwz4zp305G47YrTeHcSinXVC6tjGoA7qT4Ze6t8Gs//wDVrdtIsrcSaNlyQsMXpGxUY1uc7HG4qQk+nZkeOSa7fqoNJkiQIzDIPfJIPpAz4HbHeg/Ul4RxG8jK5Uxo3YY9Kw6v6ONvip7kviPXs4myGK6omIIPqjJQn07AnTqx4zVIvXtJruYzTNDcJcThQNlZcQphiV0nUIVYZOxPtUhawLblprM9OU5YjLdOY4ACuudJJ2OtcN6R3BIoNDql8buZJJJwfSqMkKDvkBSzPjAOWL6dO/8Ad584rp4ZzeXuo7SaDpzOhkOiZJAuATvpw2nYjUVAzj3rxfla6RpBb3SdOWR5T1YizKWYthSrgEDJxke2c0HDyVxprdDDfRCBWkkaGTHoIZmbEhyem5JJy2AdQHfar6rg9qo5+n8mS39oTsxbUVdI+mfgooBK7DbVXby7ySLS46yXD4IcNCiqkRLYydAzg+kHbG+fc0EX9W5SgtHGwSWUsc+8bRgfOWkUVO2d3jiDLvpki2yNiyYxg47lWb/Sfaqt9Ur5VuYYpsBGgl0lgdJZnTKlu2cIMedzX5TjljIqwuyOGOQHkBYOAcYOdnwSQc0Gn15XMyojO5wqqWY+wAyf9qo6c1mAOPxMU6xqXIlOmTG2MOi6CBv9wBO2TVo4LxAXluJGidFkDDRKu5HbceVI/mKDOOPOXigecB5ZC15GrERkvKdMCtjt0og2Tk7Ke/cznKfHxZW0UN5vFHGf+sopKjB7SgZ0k5yCCR74OMyk307sXYGaN5QuQiySyMqAnOEUt6QPHt4rq4hyXaTKimNkVMaRFI8Y29xGwz+p3oP1xHjKT2VxJaSIx6LFWIOBqU6SRjJXzt33qsW/HLZZ4jgnoNJK+2DGzSNASw7gKJHBPsCe29TnHuFJa2mmxt9I69sziCMFsLJGWcjuxAXucnaqjw7jCQXkkkU0WiRY0eJlaMuchQQzAIGBY7diCe1BrCn2r7WatcrAY57K5S3jKjMHpMLKNTNiMFdDgMSSuncAkkZqf5O5zS/klSOMjpZ1Op1J39IyQpDEblcbYPjBIVn6g8xRSXEltI+kWyBxHvl5WAKPj7Wji1AgHu5zto3gOUy/CplnnAng3t00nMsavpZnIGdeTGDoG+HJ+DqvHeUrK8ZXu7eOV1GkMQQcb7Eggkbnv2qCl+ldgCGthLbMpDKYpCQCPOmXUpP6ig8/qFzHBJwq5e1mSX+7QdNgcMXUAHB9O47mubl+8Vbu3dnHrDwqV7ESJE6bgnbMTDJ8kDuajua+WLThyLI6Tz/iJ1W8nfVI+jDOPsGFzIsXYeMe2IrgXM1h1PwUAVLZh+cmL1aiy+p8MGGlT3Bz2JNBtQr7Wcj6gLaTNFcyRzQjtIkqGVMAZWRNtQG51DfHcEgmrpy/xuG9hE9qxeJiwVirLnBwcBwDjIIz8GgkqUpQUO9lzx23XbKpN+uDGP6Zx/Sr5VAMbf8ASEEq2BbuwOltO4QfdjH5SKv9ArkHDIer1hFH1tOjq6F149teNWPjNKUHG3K9kX6htLYvqD6uimrUOzZ05z81LBfavlKDxuLGNyrSRozL9pZQSPOxI2r3xSlAxURd8rWUoYSWsDBiWb+GuSTjJJAzk4AzSlBKQwqihUUKo2AUAAfoB2r0pSgVCScoWDElrK1JYlmJgjJJ9ySu53NKUHZwzgtvbZ/CwRQ6vu6Uapn9dIGa76UoFKUoIq+5as53MlxaW8rnALyQozHGwyzKTsK5/wDoXw7/AOAtP/t4/wD+aUoJGw4VBBnoQxxZAU9NFXIGwHpA2HgV2UpQKUpQfiWJWGGAYexGf965puFQOpV4YmVgQwKKQR7EEbilKDktOVrKJg8NnbRsNwyQopHjYhcjualsV9pQKUpQfMV8kjDDDAEexGf96+UoONeCWwcuLeEOdy3TXJ7jc4z2J/ma7IolUYQBR7AY/wBqUoP3SlKD5iua54dFIpWWKN1YYYMikEexBG43NKUEfaco2MT9SKzt0fbdYkGMe2Bt+1TEaBRhQAB2ApSg/V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33" y="3962400"/>
            <a:ext cx="602856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://upload.wikimedia.org/wikipedia/commons/8/8b/2010-07-20_Black_windup_alarm_clock_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7331"/>
            <a:ext cx="2895600" cy="36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Ability to Divide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Unicellular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Power of division is not lost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Multicellular Organism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Certain specialized cells lose power of division (ex. Nerve cells)</a:t>
            </a:r>
            <a:endParaRPr lang="en-US" dirty="0"/>
          </a:p>
        </p:txBody>
      </p:sp>
      <p:pic>
        <p:nvPicPr>
          <p:cNvPr id="9218" name="Picture 2" descr="http://us.123rf.com/400wm/400/400/eraxion/eraxion0904/eraxion090400511/4757621-active-nerve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nchantedlearning.com/subjects/anatomy/brain/gifs/Neur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" y="3761030"/>
            <a:ext cx="4916214" cy="28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500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Unicellular vs. Multicellular Organisms</vt:lpstr>
      <vt:lpstr>Structure</vt:lpstr>
      <vt:lpstr>Division of Labor</vt:lpstr>
      <vt:lpstr>Specialization</vt:lpstr>
      <vt:lpstr>Exposure to Environment</vt:lpstr>
      <vt:lpstr>Injury</vt:lpstr>
      <vt:lpstr>Size Limitation</vt:lpstr>
      <vt:lpstr>Lifespan</vt:lpstr>
      <vt:lpstr>Ability to Divide</vt:lpstr>
      <vt:lpstr>Regeneration</vt:lpstr>
      <vt:lpstr>Cell Roles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Unicellular vs. Multicellular Organisms</dc:title>
  <dc:creator>Tran9</dc:creator>
  <cp:lastModifiedBy>Tran9</cp:lastModifiedBy>
  <cp:revision>9</cp:revision>
  <dcterms:created xsi:type="dcterms:W3CDTF">2013-09-30T00:17:04Z</dcterms:created>
  <dcterms:modified xsi:type="dcterms:W3CDTF">2013-10-16T01:37:17Z</dcterms:modified>
</cp:coreProperties>
</file>